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6" r:id="rId2"/>
    <p:sldMasterId id="2147483688" r:id="rId3"/>
  </p:sldMasterIdLst>
  <p:notesMasterIdLst>
    <p:notesMasterId r:id="rId34"/>
  </p:notesMasterIdLst>
  <p:handoutMasterIdLst>
    <p:handoutMasterId r:id="rId35"/>
  </p:handoutMasterIdLst>
  <p:sldIdLst>
    <p:sldId id="512" r:id="rId4"/>
    <p:sldId id="483" r:id="rId5"/>
    <p:sldId id="540" r:id="rId6"/>
    <p:sldId id="573" r:id="rId7"/>
    <p:sldId id="574" r:id="rId8"/>
    <p:sldId id="575" r:id="rId9"/>
    <p:sldId id="576" r:id="rId10"/>
    <p:sldId id="577" r:id="rId11"/>
    <p:sldId id="581" r:id="rId12"/>
    <p:sldId id="572" r:id="rId13"/>
    <p:sldId id="582" r:id="rId14"/>
    <p:sldId id="583" r:id="rId15"/>
    <p:sldId id="584" r:id="rId16"/>
    <p:sldId id="585" r:id="rId17"/>
    <p:sldId id="586" r:id="rId18"/>
    <p:sldId id="587" r:id="rId19"/>
    <p:sldId id="588" r:id="rId20"/>
    <p:sldId id="589" r:id="rId21"/>
    <p:sldId id="590" r:id="rId22"/>
    <p:sldId id="591" r:id="rId23"/>
    <p:sldId id="592" r:id="rId24"/>
    <p:sldId id="593" r:id="rId25"/>
    <p:sldId id="594" r:id="rId26"/>
    <p:sldId id="595" r:id="rId27"/>
    <p:sldId id="596" r:id="rId28"/>
    <p:sldId id="597" r:id="rId29"/>
    <p:sldId id="578" r:id="rId30"/>
    <p:sldId id="598" r:id="rId31"/>
    <p:sldId id="570" r:id="rId32"/>
    <p:sldId id="514" r:id="rId33"/>
  </p:sldIdLst>
  <p:sldSz cx="9144000" cy="6858000" type="screen4x3"/>
  <p:notesSz cx="9928225" cy="6797675"/>
  <p:embeddedFontLst>
    <p:embeddedFont>
      <p:font typeface="Open Sans Light" panose="020B0306030504020204" pitchFamily="34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66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orient="horz" pos="1661" userDrawn="1">
          <p15:clr>
            <a:srgbClr val="A4A3A4"/>
          </p15:clr>
        </p15:guide>
        <p15:guide id="4" orient="horz" pos="799" userDrawn="1">
          <p15:clr>
            <a:srgbClr val="A4A3A4"/>
          </p15:clr>
        </p15:guide>
        <p15:guide id="5" pos="5465" userDrawn="1">
          <p15:clr>
            <a:srgbClr val="A4A3A4"/>
          </p15:clr>
        </p15:guide>
        <p15:guide id="6" orient="horz" pos="1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0">
          <p15:clr>
            <a:srgbClr val="A4A3A4"/>
          </p15:clr>
        </p15:guide>
        <p15:guide id="2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FFFF"/>
    <a:srgbClr val="E0E1E2"/>
    <a:srgbClr val="DCE6F2"/>
    <a:srgbClr val="FFFF66"/>
    <a:srgbClr val="444444"/>
    <a:srgbClr val="02319A"/>
    <a:srgbClr val="FFCB05"/>
    <a:srgbClr val="005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58" autoAdjust="0"/>
    <p:restoredTop sz="94543" autoAdjust="0"/>
  </p:normalViewPr>
  <p:slideViewPr>
    <p:cSldViewPr>
      <p:cViewPr varScale="1">
        <p:scale>
          <a:sx n="110" d="100"/>
          <a:sy n="110" d="100"/>
        </p:scale>
        <p:origin x="1788" y="126"/>
      </p:cViewPr>
      <p:guideLst>
        <p:guide orient="horz" pos="3566"/>
        <p:guide pos="385"/>
        <p:guide orient="horz" pos="1661"/>
        <p:guide orient="horz" pos="799"/>
        <p:guide pos="5465"/>
        <p:guide orient="horz" pos="1026"/>
      </p:guideLst>
    </p:cSldViewPr>
  </p:slideViewPr>
  <p:outlineViewPr>
    <p:cViewPr>
      <p:scale>
        <a:sx n="33" d="100"/>
        <a:sy n="33" d="100"/>
      </p:scale>
      <p:origin x="0" y="4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1524" y="-96"/>
      </p:cViewPr>
      <p:guideLst>
        <p:guide orient="horz" pos="2140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53829-8C62-4D63-A7CF-1EDE972319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1BBE8BA-8B0F-4F0E-BDD4-4282AD6F8193}">
      <dgm:prSet phldrT="[Текст]"/>
      <dgm:spPr/>
      <dgm:t>
        <a:bodyPr/>
        <a:lstStyle/>
        <a:p>
          <a:r>
            <a:rPr lang="ru-RU" dirty="0" smtClean="0"/>
            <a:t>Доступ к готовой информации в условиях реального времени          оптимизация управления производством за счет быстрого обнаружения утечек</a:t>
          </a:r>
          <a:endParaRPr lang="ru-RU" dirty="0"/>
        </a:p>
      </dgm:t>
    </dgm:pt>
    <dgm:pt modelId="{FD231449-96F3-4727-83B9-590C17709641}" type="parTrans" cxnId="{62F7C5A2-74D6-4208-9118-811BF2055959}">
      <dgm:prSet/>
      <dgm:spPr/>
      <dgm:t>
        <a:bodyPr/>
        <a:lstStyle/>
        <a:p>
          <a:endParaRPr lang="ru-RU"/>
        </a:p>
      </dgm:t>
    </dgm:pt>
    <dgm:pt modelId="{D8E38BA9-9138-4920-93FD-C5E9CF82E539}" type="sibTrans" cxnId="{62F7C5A2-74D6-4208-9118-811BF2055959}">
      <dgm:prSet/>
      <dgm:spPr/>
      <dgm:t>
        <a:bodyPr/>
        <a:lstStyle/>
        <a:p>
          <a:endParaRPr lang="ru-RU"/>
        </a:p>
      </dgm:t>
    </dgm:pt>
    <dgm:pt modelId="{D0ADB54C-74E8-4A56-9A8A-9862049EF62E}">
      <dgm:prSet phldrT="[Текст]"/>
      <dgm:spPr/>
      <dgm:t>
        <a:bodyPr/>
        <a:lstStyle/>
        <a:p>
          <a:r>
            <a:rPr lang="ru-RU" dirty="0" smtClean="0"/>
            <a:t>Уменьшение рисков нарушения нормативов, исключив перегрузку при подаче реагентов в процессе очистки сточных вод           уменьшение потребления электроэнергии</a:t>
          </a:r>
          <a:endParaRPr lang="ru-RU" dirty="0"/>
        </a:p>
      </dgm:t>
    </dgm:pt>
    <dgm:pt modelId="{47151504-8D41-4B4F-B522-98D5F93B2645}" type="parTrans" cxnId="{93E79D2A-A6D7-4B8B-A064-E78688338779}">
      <dgm:prSet/>
      <dgm:spPr/>
      <dgm:t>
        <a:bodyPr/>
        <a:lstStyle/>
        <a:p>
          <a:endParaRPr lang="ru-RU"/>
        </a:p>
      </dgm:t>
    </dgm:pt>
    <dgm:pt modelId="{B059186F-3A51-48B3-BDEE-61F945BD9560}" type="sibTrans" cxnId="{93E79D2A-A6D7-4B8B-A064-E78688338779}">
      <dgm:prSet/>
      <dgm:spPr/>
      <dgm:t>
        <a:bodyPr/>
        <a:lstStyle/>
        <a:p>
          <a:endParaRPr lang="ru-RU"/>
        </a:p>
      </dgm:t>
    </dgm:pt>
    <dgm:pt modelId="{BDC56BE0-E29B-4B1E-9EB0-799540F15ABB}">
      <dgm:prSet phldrT="[Текст]"/>
      <dgm:spPr/>
      <dgm:t>
        <a:bodyPr/>
        <a:lstStyle/>
        <a:p>
          <a:r>
            <a:rPr lang="ru-RU" dirty="0" smtClean="0"/>
            <a:t>Защита основного оборудования за счет снижения коррозии, утечек и загрязнений, уменьшение техобслуживания и времени простоя</a:t>
          </a:r>
          <a:endParaRPr lang="ru-RU" dirty="0"/>
        </a:p>
      </dgm:t>
    </dgm:pt>
    <dgm:pt modelId="{A037B96D-EF2D-4B43-A122-09162CFCA73D}" type="parTrans" cxnId="{6F53E7A8-6C76-46B8-AA9E-DBDC066AF666}">
      <dgm:prSet/>
      <dgm:spPr/>
      <dgm:t>
        <a:bodyPr/>
        <a:lstStyle/>
        <a:p>
          <a:endParaRPr lang="ru-RU"/>
        </a:p>
      </dgm:t>
    </dgm:pt>
    <dgm:pt modelId="{2EBDEAAA-FF63-4CCE-A3E4-0A81A66DEDCD}" type="sibTrans" cxnId="{6F53E7A8-6C76-46B8-AA9E-DBDC066AF666}">
      <dgm:prSet/>
      <dgm:spPr/>
      <dgm:t>
        <a:bodyPr/>
        <a:lstStyle/>
        <a:p>
          <a:endParaRPr lang="ru-RU"/>
        </a:p>
      </dgm:t>
    </dgm:pt>
    <dgm:pt modelId="{0AD3DD43-5470-4150-8220-29D3C1ABC886}">
      <dgm:prSet phldrT="[Текст]"/>
      <dgm:spPr/>
      <dgm:t>
        <a:bodyPr/>
        <a:lstStyle/>
        <a:p>
          <a:r>
            <a:rPr lang="ru-RU" dirty="0" smtClean="0"/>
            <a:t>Повышение эффективности предприятий за счет быстрого измерения химических показателей</a:t>
          </a:r>
          <a:endParaRPr lang="ru-RU" dirty="0"/>
        </a:p>
      </dgm:t>
    </dgm:pt>
    <dgm:pt modelId="{4BFBEC3E-8FE3-4ED2-9CF3-DCF4B6FA37E6}" type="parTrans" cxnId="{B410356F-8566-4AF0-BBC5-52F2E6108EE7}">
      <dgm:prSet/>
      <dgm:spPr/>
      <dgm:t>
        <a:bodyPr/>
        <a:lstStyle/>
        <a:p>
          <a:endParaRPr lang="ru-RU"/>
        </a:p>
      </dgm:t>
    </dgm:pt>
    <dgm:pt modelId="{2A23982C-6A5C-4B9D-96BC-C39FAE0F8FB5}" type="sibTrans" cxnId="{B410356F-8566-4AF0-BBC5-52F2E6108EE7}">
      <dgm:prSet/>
      <dgm:spPr/>
      <dgm:t>
        <a:bodyPr/>
        <a:lstStyle/>
        <a:p>
          <a:endParaRPr lang="ru-RU"/>
        </a:p>
      </dgm:t>
    </dgm:pt>
    <dgm:pt modelId="{1737644A-B60C-4EB3-B621-17218131F2A0}" type="pres">
      <dgm:prSet presAssocID="{1BD53829-8C62-4D63-A7CF-1EDE972319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B0C5CDD-4174-41DC-8B51-72542D8A9335}" type="pres">
      <dgm:prSet presAssocID="{1BD53829-8C62-4D63-A7CF-1EDE972319AC}" presName="Name1" presStyleCnt="0"/>
      <dgm:spPr/>
    </dgm:pt>
    <dgm:pt modelId="{46A17067-3543-405F-9F0E-B2173BC2CAA5}" type="pres">
      <dgm:prSet presAssocID="{1BD53829-8C62-4D63-A7CF-1EDE972319AC}" presName="cycle" presStyleCnt="0"/>
      <dgm:spPr/>
    </dgm:pt>
    <dgm:pt modelId="{33305914-220D-4C5E-9FD5-D01CD5D99F2C}" type="pres">
      <dgm:prSet presAssocID="{1BD53829-8C62-4D63-A7CF-1EDE972319AC}" presName="srcNode" presStyleLbl="node1" presStyleIdx="0" presStyleCnt="4"/>
      <dgm:spPr/>
    </dgm:pt>
    <dgm:pt modelId="{6082DEED-BC90-4EAD-A9B7-8C60BB1524D1}" type="pres">
      <dgm:prSet presAssocID="{1BD53829-8C62-4D63-A7CF-1EDE972319AC}" presName="conn" presStyleLbl="parChTrans1D2" presStyleIdx="0" presStyleCnt="1"/>
      <dgm:spPr/>
      <dgm:t>
        <a:bodyPr/>
        <a:lstStyle/>
        <a:p>
          <a:endParaRPr lang="ru-RU"/>
        </a:p>
      </dgm:t>
    </dgm:pt>
    <dgm:pt modelId="{6A73F5BC-8072-49A2-AABB-0A00869916FD}" type="pres">
      <dgm:prSet presAssocID="{1BD53829-8C62-4D63-A7CF-1EDE972319AC}" presName="extraNode" presStyleLbl="node1" presStyleIdx="0" presStyleCnt="4"/>
      <dgm:spPr/>
    </dgm:pt>
    <dgm:pt modelId="{0C2524FA-6B42-4C12-A0A7-86F397F7CB44}" type="pres">
      <dgm:prSet presAssocID="{1BD53829-8C62-4D63-A7CF-1EDE972319AC}" presName="dstNode" presStyleLbl="node1" presStyleIdx="0" presStyleCnt="4"/>
      <dgm:spPr/>
    </dgm:pt>
    <dgm:pt modelId="{A0953CB3-CBAE-480F-ADB6-34358C20AD64}" type="pres">
      <dgm:prSet presAssocID="{B1BBE8BA-8B0F-4F0E-BDD4-4282AD6F819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FDBDA-9AFA-4C27-9B5A-94C785D0963C}" type="pres">
      <dgm:prSet presAssocID="{B1BBE8BA-8B0F-4F0E-BDD4-4282AD6F8193}" presName="accent_1" presStyleCnt="0"/>
      <dgm:spPr/>
    </dgm:pt>
    <dgm:pt modelId="{4BF688EB-6BBC-4BD2-8530-8DE725596B3B}" type="pres">
      <dgm:prSet presAssocID="{B1BBE8BA-8B0F-4F0E-BDD4-4282AD6F8193}" presName="accentRepeatNode" presStyleLbl="solidFgAcc1" presStyleIdx="0" presStyleCnt="4"/>
      <dgm:spPr/>
    </dgm:pt>
    <dgm:pt modelId="{B9769391-A335-43DC-BD68-81089BB04280}" type="pres">
      <dgm:prSet presAssocID="{D0ADB54C-74E8-4A56-9A8A-9862049EF62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F4186A-6317-4F3B-8936-4C3A196F9025}" type="pres">
      <dgm:prSet presAssocID="{D0ADB54C-74E8-4A56-9A8A-9862049EF62E}" presName="accent_2" presStyleCnt="0"/>
      <dgm:spPr/>
    </dgm:pt>
    <dgm:pt modelId="{C3D891BC-7F36-4137-9C1B-0FE53C715F78}" type="pres">
      <dgm:prSet presAssocID="{D0ADB54C-74E8-4A56-9A8A-9862049EF62E}" presName="accentRepeatNode" presStyleLbl="solidFgAcc1" presStyleIdx="1" presStyleCnt="4"/>
      <dgm:spPr/>
    </dgm:pt>
    <dgm:pt modelId="{59B269F4-26E6-43A6-9B34-9121FF3C8DC6}" type="pres">
      <dgm:prSet presAssocID="{BDC56BE0-E29B-4B1E-9EB0-799540F15AB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C0947-31C0-4D11-B22E-BD8C1535AE4E}" type="pres">
      <dgm:prSet presAssocID="{BDC56BE0-E29B-4B1E-9EB0-799540F15ABB}" presName="accent_3" presStyleCnt="0"/>
      <dgm:spPr/>
    </dgm:pt>
    <dgm:pt modelId="{96112293-DFD8-41B6-A9A5-B974191A0937}" type="pres">
      <dgm:prSet presAssocID="{BDC56BE0-E29B-4B1E-9EB0-799540F15ABB}" presName="accentRepeatNode" presStyleLbl="solidFgAcc1" presStyleIdx="2" presStyleCnt="4"/>
      <dgm:spPr/>
    </dgm:pt>
    <dgm:pt modelId="{82453129-7A67-45B2-9806-A5C9DD1F2CB6}" type="pres">
      <dgm:prSet presAssocID="{0AD3DD43-5470-4150-8220-29D3C1ABC88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49EAF-F74A-41E2-B2B0-D404A2BC7071}" type="pres">
      <dgm:prSet presAssocID="{0AD3DD43-5470-4150-8220-29D3C1ABC886}" presName="accent_4" presStyleCnt="0"/>
      <dgm:spPr/>
    </dgm:pt>
    <dgm:pt modelId="{7ADE5070-780F-44D9-A7FF-EC364E3EDD5C}" type="pres">
      <dgm:prSet presAssocID="{0AD3DD43-5470-4150-8220-29D3C1ABC886}" presName="accentRepeatNode" presStyleLbl="solidFgAcc1" presStyleIdx="3" presStyleCnt="4"/>
      <dgm:spPr/>
    </dgm:pt>
  </dgm:ptLst>
  <dgm:cxnLst>
    <dgm:cxn modelId="{72BCC8F8-18F3-45CE-B511-D1FA302E89C2}" type="presOf" srcId="{D0ADB54C-74E8-4A56-9A8A-9862049EF62E}" destId="{B9769391-A335-43DC-BD68-81089BB04280}" srcOrd="0" destOrd="0" presId="urn:microsoft.com/office/officeart/2008/layout/VerticalCurvedList"/>
    <dgm:cxn modelId="{652F9EAB-FBD0-4D97-9D0B-2E12E48B4A42}" type="presOf" srcId="{1BD53829-8C62-4D63-A7CF-1EDE972319AC}" destId="{1737644A-B60C-4EB3-B621-17218131F2A0}" srcOrd="0" destOrd="0" presId="urn:microsoft.com/office/officeart/2008/layout/VerticalCurvedList"/>
    <dgm:cxn modelId="{6F53E7A8-6C76-46B8-AA9E-DBDC066AF666}" srcId="{1BD53829-8C62-4D63-A7CF-1EDE972319AC}" destId="{BDC56BE0-E29B-4B1E-9EB0-799540F15ABB}" srcOrd="2" destOrd="0" parTransId="{A037B96D-EF2D-4B43-A122-09162CFCA73D}" sibTransId="{2EBDEAAA-FF63-4CCE-A3E4-0A81A66DEDCD}"/>
    <dgm:cxn modelId="{2E2AE5B7-E338-45ED-87C9-B9F48F8BB8F0}" type="presOf" srcId="{BDC56BE0-E29B-4B1E-9EB0-799540F15ABB}" destId="{59B269F4-26E6-43A6-9B34-9121FF3C8DC6}" srcOrd="0" destOrd="0" presId="urn:microsoft.com/office/officeart/2008/layout/VerticalCurvedList"/>
    <dgm:cxn modelId="{62F7C5A2-74D6-4208-9118-811BF2055959}" srcId="{1BD53829-8C62-4D63-A7CF-1EDE972319AC}" destId="{B1BBE8BA-8B0F-4F0E-BDD4-4282AD6F8193}" srcOrd="0" destOrd="0" parTransId="{FD231449-96F3-4727-83B9-590C17709641}" sibTransId="{D8E38BA9-9138-4920-93FD-C5E9CF82E539}"/>
    <dgm:cxn modelId="{23DB1C58-A896-43A8-A9C1-F80140783C21}" type="presOf" srcId="{B1BBE8BA-8B0F-4F0E-BDD4-4282AD6F8193}" destId="{A0953CB3-CBAE-480F-ADB6-34358C20AD64}" srcOrd="0" destOrd="0" presId="urn:microsoft.com/office/officeart/2008/layout/VerticalCurvedList"/>
    <dgm:cxn modelId="{93E79D2A-A6D7-4B8B-A064-E78688338779}" srcId="{1BD53829-8C62-4D63-A7CF-1EDE972319AC}" destId="{D0ADB54C-74E8-4A56-9A8A-9862049EF62E}" srcOrd="1" destOrd="0" parTransId="{47151504-8D41-4B4F-B522-98D5F93B2645}" sibTransId="{B059186F-3A51-48B3-BDEE-61F945BD9560}"/>
    <dgm:cxn modelId="{08FA3B8A-6ACA-46B1-A040-ADA74F9084BA}" type="presOf" srcId="{D8E38BA9-9138-4920-93FD-C5E9CF82E539}" destId="{6082DEED-BC90-4EAD-A9B7-8C60BB1524D1}" srcOrd="0" destOrd="0" presId="urn:microsoft.com/office/officeart/2008/layout/VerticalCurvedList"/>
    <dgm:cxn modelId="{B410356F-8566-4AF0-BBC5-52F2E6108EE7}" srcId="{1BD53829-8C62-4D63-A7CF-1EDE972319AC}" destId="{0AD3DD43-5470-4150-8220-29D3C1ABC886}" srcOrd="3" destOrd="0" parTransId="{4BFBEC3E-8FE3-4ED2-9CF3-DCF4B6FA37E6}" sibTransId="{2A23982C-6A5C-4B9D-96BC-C39FAE0F8FB5}"/>
    <dgm:cxn modelId="{78135C03-5BFD-46F3-A29D-00CB59A86DE0}" type="presOf" srcId="{0AD3DD43-5470-4150-8220-29D3C1ABC886}" destId="{82453129-7A67-45B2-9806-A5C9DD1F2CB6}" srcOrd="0" destOrd="0" presId="urn:microsoft.com/office/officeart/2008/layout/VerticalCurvedList"/>
    <dgm:cxn modelId="{6399FF41-9BFB-494D-A2BC-314B94DD89C6}" type="presParOf" srcId="{1737644A-B60C-4EB3-B621-17218131F2A0}" destId="{2B0C5CDD-4174-41DC-8B51-72542D8A9335}" srcOrd="0" destOrd="0" presId="urn:microsoft.com/office/officeart/2008/layout/VerticalCurvedList"/>
    <dgm:cxn modelId="{965C8EE9-B66C-4258-BF1E-94143FF197BA}" type="presParOf" srcId="{2B0C5CDD-4174-41DC-8B51-72542D8A9335}" destId="{46A17067-3543-405F-9F0E-B2173BC2CAA5}" srcOrd="0" destOrd="0" presId="urn:microsoft.com/office/officeart/2008/layout/VerticalCurvedList"/>
    <dgm:cxn modelId="{E2E73297-31BC-4824-A795-74EE5C5917F4}" type="presParOf" srcId="{46A17067-3543-405F-9F0E-B2173BC2CAA5}" destId="{33305914-220D-4C5E-9FD5-D01CD5D99F2C}" srcOrd="0" destOrd="0" presId="urn:microsoft.com/office/officeart/2008/layout/VerticalCurvedList"/>
    <dgm:cxn modelId="{C9DB5D41-5EC8-401F-9B6A-B039A0335CC4}" type="presParOf" srcId="{46A17067-3543-405F-9F0E-B2173BC2CAA5}" destId="{6082DEED-BC90-4EAD-A9B7-8C60BB1524D1}" srcOrd="1" destOrd="0" presId="urn:microsoft.com/office/officeart/2008/layout/VerticalCurvedList"/>
    <dgm:cxn modelId="{98E53F61-CA7D-426C-9799-DA1A16D3CB96}" type="presParOf" srcId="{46A17067-3543-405F-9F0E-B2173BC2CAA5}" destId="{6A73F5BC-8072-49A2-AABB-0A00869916FD}" srcOrd="2" destOrd="0" presId="urn:microsoft.com/office/officeart/2008/layout/VerticalCurvedList"/>
    <dgm:cxn modelId="{2BC97991-969E-4368-B39E-43CCB7C4DE4B}" type="presParOf" srcId="{46A17067-3543-405F-9F0E-B2173BC2CAA5}" destId="{0C2524FA-6B42-4C12-A0A7-86F397F7CB44}" srcOrd="3" destOrd="0" presId="urn:microsoft.com/office/officeart/2008/layout/VerticalCurvedList"/>
    <dgm:cxn modelId="{51BCA23E-F22B-411C-867D-C95874E8E736}" type="presParOf" srcId="{2B0C5CDD-4174-41DC-8B51-72542D8A9335}" destId="{A0953CB3-CBAE-480F-ADB6-34358C20AD64}" srcOrd="1" destOrd="0" presId="urn:microsoft.com/office/officeart/2008/layout/VerticalCurvedList"/>
    <dgm:cxn modelId="{9B3CE3E6-8F82-408A-89CD-9181020031DD}" type="presParOf" srcId="{2B0C5CDD-4174-41DC-8B51-72542D8A9335}" destId="{FEDFDBDA-9AFA-4C27-9B5A-94C785D0963C}" srcOrd="2" destOrd="0" presId="urn:microsoft.com/office/officeart/2008/layout/VerticalCurvedList"/>
    <dgm:cxn modelId="{4E5D43B8-43A4-4B85-BA34-B2F1E0B06471}" type="presParOf" srcId="{FEDFDBDA-9AFA-4C27-9B5A-94C785D0963C}" destId="{4BF688EB-6BBC-4BD2-8530-8DE725596B3B}" srcOrd="0" destOrd="0" presId="urn:microsoft.com/office/officeart/2008/layout/VerticalCurvedList"/>
    <dgm:cxn modelId="{73C2D01F-4E5D-4C42-9508-1B330DBF47AA}" type="presParOf" srcId="{2B0C5CDD-4174-41DC-8B51-72542D8A9335}" destId="{B9769391-A335-43DC-BD68-81089BB04280}" srcOrd="3" destOrd="0" presId="urn:microsoft.com/office/officeart/2008/layout/VerticalCurvedList"/>
    <dgm:cxn modelId="{9D4A7F9D-397C-4984-9DDF-42384C7C1302}" type="presParOf" srcId="{2B0C5CDD-4174-41DC-8B51-72542D8A9335}" destId="{08F4186A-6317-4F3B-8936-4C3A196F9025}" srcOrd="4" destOrd="0" presId="urn:microsoft.com/office/officeart/2008/layout/VerticalCurvedList"/>
    <dgm:cxn modelId="{7BCD6DD5-5230-406C-9216-37E79FC5EAC9}" type="presParOf" srcId="{08F4186A-6317-4F3B-8936-4C3A196F9025}" destId="{C3D891BC-7F36-4137-9C1B-0FE53C715F78}" srcOrd="0" destOrd="0" presId="urn:microsoft.com/office/officeart/2008/layout/VerticalCurvedList"/>
    <dgm:cxn modelId="{1D828B75-E279-4ABE-AB22-5301606B104B}" type="presParOf" srcId="{2B0C5CDD-4174-41DC-8B51-72542D8A9335}" destId="{59B269F4-26E6-43A6-9B34-9121FF3C8DC6}" srcOrd="5" destOrd="0" presId="urn:microsoft.com/office/officeart/2008/layout/VerticalCurvedList"/>
    <dgm:cxn modelId="{77FB8CB1-7BE6-4F89-8AE7-D0840EA15BC2}" type="presParOf" srcId="{2B0C5CDD-4174-41DC-8B51-72542D8A9335}" destId="{9BDC0947-31C0-4D11-B22E-BD8C1535AE4E}" srcOrd="6" destOrd="0" presId="urn:microsoft.com/office/officeart/2008/layout/VerticalCurvedList"/>
    <dgm:cxn modelId="{84772D61-42B7-4CDD-83BE-AA5957F8DC15}" type="presParOf" srcId="{9BDC0947-31C0-4D11-B22E-BD8C1535AE4E}" destId="{96112293-DFD8-41B6-A9A5-B974191A0937}" srcOrd="0" destOrd="0" presId="urn:microsoft.com/office/officeart/2008/layout/VerticalCurvedList"/>
    <dgm:cxn modelId="{4C15D1CA-C672-450B-9A7C-605BCA42B75A}" type="presParOf" srcId="{2B0C5CDD-4174-41DC-8B51-72542D8A9335}" destId="{82453129-7A67-45B2-9806-A5C9DD1F2CB6}" srcOrd="7" destOrd="0" presId="urn:microsoft.com/office/officeart/2008/layout/VerticalCurvedList"/>
    <dgm:cxn modelId="{59E54493-9E67-44F0-83AF-43A541DEFBBD}" type="presParOf" srcId="{2B0C5CDD-4174-41DC-8B51-72542D8A9335}" destId="{B3649EAF-F74A-41E2-B2B0-D404A2BC7071}" srcOrd="8" destOrd="0" presId="urn:microsoft.com/office/officeart/2008/layout/VerticalCurvedList"/>
    <dgm:cxn modelId="{818B74D4-C528-4DE3-9E08-12924EC4E91A}" type="presParOf" srcId="{B3649EAF-F74A-41E2-B2B0-D404A2BC7071}" destId="{7ADE5070-780F-44D9-A7FF-EC364E3EDD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2DEED-BC90-4EAD-A9B7-8C60BB1524D1}">
      <dsp:nvSpPr>
        <dsp:cNvPr id="0" name=""/>
        <dsp:cNvSpPr/>
      </dsp:nvSpPr>
      <dsp:spPr>
        <a:xfrm>
          <a:off x="-5699196" y="-872376"/>
          <a:ext cx="6785311" cy="6785311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53CB3-CBAE-480F-ADB6-34358C20AD64}">
      <dsp:nvSpPr>
        <dsp:cNvPr id="0" name=""/>
        <dsp:cNvSpPr/>
      </dsp:nvSpPr>
      <dsp:spPr>
        <a:xfrm>
          <a:off x="568532" y="387518"/>
          <a:ext cx="8289848" cy="7754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Доступ к готовой информации в условиях реального времени          оптимизация управления производством за счет быстрого обнаружения утечек</a:t>
          </a:r>
          <a:endParaRPr lang="ru-RU" sz="1600" kern="1200" dirty="0"/>
        </a:p>
      </dsp:txBody>
      <dsp:txXfrm>
        <a:off x="568532" y="387518"/>
        <a:ext cx="8289848" cy="775439"/>
      </dsp:txXfrm>
    </dsp:sp>
    <dsp:sp modelId="{4BF688EB-6BBC-4BD2-8530-8DE725596B3B}">
      <dsp:nvSpPr>
        <dsp:cNvPr id="0" name=""/>
        <dsp:cNvSpPr/>
      </dsp:nvSpPr>
      <dsp:spPr>
        <a:xfrm>
          <a:off x="83882" y="290588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69391-A335-43DC-BD68-81089BB04280}">
      <dsp:nvSpPr>
        <dsp:cNvPr id="0" name=""/>
        <dsp:cNvSpPr/>
      </dsp:nvSpPr>
      <dsp:spPr>
        <a:xfrm>
          <a:off x="1013109" y="1550879"/>
          <a:ext cx="7845270" cy="775439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Уменьшение рисков нарушения нормативов, исключив перегрузку при подаче реагентов в процессе очистки сточных вод           уменьшение потребления электроэнергии</a:t>
          </a:r>
          <a:endParaRPr lang="ru-RU" sz="1600" kern="1200" dirty="0"/>
        </a:p>
      </dsp:txBody>
      <dsp:txXfrm>
        <a:off x="1013109" y="1550879"/>
        <a:ext cx="7845270" cy="775439"/>
      </dsp:txXfrm>
    </dsp:sp>
    <dsp:sp modelId="{C3D891BC-7F36-4137-9C1B-0FE53C715F78}">
      <dsp:nvSpPr>
        <dsp:cNvPr id="0" name=""/>
        <dsp:cNvSpPr/>
      </dsp:nvSpPr>
      <dsp:spPr>
        <a:xfrm>
          <a:off x="528460" y="1453949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269F4-26E6-43A6-9B34-9121FF3C8DC6}">
      <dsp:nvSpPr>
        <dsp:cNvPr id="0" name=""/>
        <dsp:cNvSpPr/>
      </dsp:nvSpPr>
      <dsp:spPr>
        <a:xfrm>
          <a:off x="1013109" y="2714240"/>
          <a:ext cx="7845270" cy="775439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Защита основного оборудования за счет снижения коррозии, утечек и загрязнений, уменьшение техобслуживания и времени простоя</a:t>
          </a:r>
          <a:endParaRPr lang="ru-RU" sz="1600" kern="1200" dirty="0"/>
        </a:p>
      </dsp:txBody>
      <dsp:txXfrm>
        <a:off x="1013109" y="2714240"/>
        <a:ext cx="7845270" cy="775439"/>
      </dsp:txXfrm>
    </dsp:sp>
    <dsp:sp modelId="{96112293-DFD8-41B6-A9A5-B974191A0937}">
      <dsp:nvSpPr>
        <dsp:cNvPr id="0" name=""/>
        <dsp:cNvSpPr/>
      </dsp:nvSpPr>
      <dsp:spPr>
        <a:xfrm>
          <a:off x="528460" y="2617310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53129-7A67-45B2-9806-A5C9DD1F2CB6}">
      <dsp:nvSpPr>
        <dsp:cNvPr id="0" name=""/>
        <dsp:cNvSpPr/>
      </dsp:nvSpPr>
      <dsp:spPr>
        <a:xfrm>
          <a:off x="568532" y="3877601"/>
          <a:ext cx="8289848" cy="77543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505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Повышение эффективности предприятий за счет быстрого измерения химических показателей</a:t>
          </a:r>
          <a:endParaRPr lang="ru-RU" sz="1600" kern="1200" dirty="0"/>
        </a:p>
      </dsp:txBody>
      <dsp:txXfrm>
        <a:off x="568532" y="3877601"/>
        <a:ext cx="8289848" cy="775439"/>
      </dsp:txXfrm>
    </dsp:sp>
    <dsp:sp modelId="{7ADE5070-780F-44D9-A7FF-EC364E3EDD5C}">
      <dsp:nvSpPr>
        <dsp:cNvPr id="0" name=""/>
        <dsp:cNvSpPr/>
      </dsp:nvSpPr>
      <dsp:spPr>
        <a:xfrm>
          <a:off x="83882" y="3780671"/>
          <a:ext cx="969299" cy="9692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6"/>
            <a:ext cx="4302527" cy="339515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481" y="6"/>
            <a:ext cx="4302527" cy="339515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7904A590-0A6E-4C26-9C62-A6472B33DE06}" type="datetimeFigureOut">
              <a:rPr lang="ru-RU" smtClean="0"/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7110"/>
            <a:ext cx="4302527" cy="339515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481" y="6457110"/>
            <a:ext cx="4302527" cy="339515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351C2937-A953-45AD-A446-941655ADF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87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" y="1"/>
            <a:ext cx="4302231" cy="339884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11" y="1"/>
            <a:ext cx="4302231" cy="339884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8CE223-F168-44A0-B64E-AA665B6C1CBB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9"/>
            <a:ext cx="7942580" cy="305895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" y="6456615"/>
            <a:ext cx="4302231" cy="33988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11" y="6456615"/>
            <a:ext cx="4302231" cy="33988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18623CF-C5F4-448D-8917-9262E176A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8928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0" y="6309320"/>
            <a:ext cx="9144000" cy="5486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89793" y="6431273"/>
            <a:ext cx="515847" cy="276999"/>
          </a:xfrm>
          <a:prstGeom prst="rect">
            <a:avLst/>
          </a:prstGeom>
        </p:spPr>
        <p:txBody>
          <a:bodyPr anchor="ctr"/>
          <a:lstStyle>
            <a:lvl1pPr algn="ctr">
              <a:defRPr lang="ru-RU" sz="1200" kern="1200" baseline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332660"/>
            <a:ext cx="8208912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lnSpc>
                <a:spcPct val="100000"/>
              </a:lnSpc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 bwMode="auto">
          <a:xfrm>
            <a:off x="467544" y="1484784"/>
            <a:ext cx="820891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dirty="0" smtClean="0"/>
              <a:t>Образец текста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dirty="0" smtClean="0"/>
              <a:t>Второй уровень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dirty="0" smtClean="0"/>
              <a:t>Третий уровень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810424" y="6431273"/>
            <a:ext cx="6120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baseline="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en-US" sz="110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www.axitech.ru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b="1" baseline="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en-US" sz="110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Москва, Научный проезд, 19 </a:t>
            </a:r>
            <a:r>
              <a:rPr lang="en-US" sz="1100" b="1" baseline="0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</a:t>
            </a:r>
            <a:r>
              <a:rPr lang="en-US" sz="110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100" baseline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+7 499 7000 222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9" y="6466880"/>
            <a:ext cx="1296144" cy="2333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3" y="188640"/>
            <a:ext cx="8208912" cy="108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5" name="Текст 2"/>
          <p:cNvSpPr>
            <a:spLocks noGrp="1"/>
          </p:cNvSpPr>
          <p:nvPr>
            <p:ph idx="1"/>
          </p:nvPr>
        </p:nvSpPr>
        <p:spPr bwMode="auto">
          <a:xfrm>
            <a:off x="467543" y="1628802"/>
            <a:ext cx="8208912" cy="40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dirty="0" smtClean="0"/>
              <a:t>Образец текста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dirty="0" smtClean="0"/>
              <a:t>Второй уровень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dirty="0" smtClean="0"/>
              <a:t>Третий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89793" y="6431273"/>
            <a:ext cx="515847" cy="276999"/>
          </a:xfrm>
          <a:prstGeom prst="rect">
            <a:avLst/>
          </a:prstGeom>
        </p:spPr>
        <p:txBody>
          <a:bodyPr anchor="ctr"/>
          <a:lstStyle>
            <a:lvl1pPr algn="ctr">
              <a:defRPr lang="ru-RU" sz="1200" kern="1200" baseline="0" smtClean="0">
                <a:solidFill>
                  <a:schemeClr val="tx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04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068964"/>
            <a:ext cx="9505056" cy="624237"/>
          </a:xfrm>
          <a:prstGeom prst="rect">
            <a:avLst/>
          </a:prstGeom>
          <a:solidFill>
            <a:schemeClr val="bg1">
              <a:alpha val="5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180000" rIns="720000" bIns="10800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ru-RU" sz="2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eaLnBrk="0" fontAlgn="base" hangingPunct="0">
              <a:lnSpc>
                <a:spcPts val="2600"/>
              </a:lnSpc>
              <a:spcAft>
                <a:spcPct val="0"/>
              </a:spcAft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-252536" y="4667609"/>
            <a:ext cx="9577066" cy="633599"/>
          </a:xfrm>
          <a:prstGeom prst="rect">
            <a:avLst/>
          </a:prstGeom>
          <a:solidFill>
            <a:schemeClr val="bg1">
              <a:alpha val="51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180000" rIns="720000" bIns="10800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lang="ru-RU" sz="240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eaLnBrk="0" fontAlgn="base" hangingPunct="0">
              <a:lnSpc>
                <a:spcPts val="2600"/>
              </a:lnSpc>
              <a:spcAft>
                <a:spcPct val="0"/>
              </a:spcAft>
            </a:pPr>
            <a:r>
              <a:rPr lang="ru-RU" dirty="0" smtClean="0"/>
              <a:t>Спасибо за внимание</a:t>
            </a:r>
            <a:r>
              <a:rPr lang="en-US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37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jpeg"/><Relationship Id="rId5" Type="http://schemas.openxmlformats.org/officeDocument/2006/relationships/hyperlink" Target="http://www.axitech.ru/" TargetMode="External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hyperlink" Target="http://www.axitech.ru/" TargetMode="Externa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3" y="390505"/>
            <a:ext cx="8208912" cy="108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67543" y="1628802"/>
            <a:ext cx="8208912" cy="40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dirty="0" smtClean="0"/>
              <a:t>Образец текста</a:t>
            </a:r>
          </a:p>
          <a:p>
            <a: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ru-RU" dirty="0" smtClean="0"/>
              <a:t>Второй уровень</a:t>
            </a:r>
          </a:p>
          <a:p>
            <a: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dirty="0" smtClean="0"/>
              <a:t>Третий уровень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71399"/>
            <a:ext cx="9433048" cy="3982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lang="ru-RU" sz="2400" b="1" kern="1200" dirty="0" smtClean="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ru-RU" sz="2000" kern="1200" baseline="0" dirty="0" smtClean="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ru-RU" sz="1800" kern="1200" baseline="0" dirty="0" smtClean="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ru-RU" sz="1600" kern="1200" baseline="0" dirty="0" smtClean="0">
          <a:solidFill>
            <a:schemeClr val="tx1">
              <a:lumMod val="95000"/>
              <a:lumOff val="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70" y="5373220"/>
            <a:ext cx="9433048" cy="1991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951021"/>
            <a:ext cx="2982972" cy="53709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251520" y="5879013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www.axitech.ru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+7 499 7000 222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</a:t>
            </a:r>
            <a:r>
              <a:rPr lang="en-US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Научный проезд</a:t>
            </a:r>
            <a:r>
              <a:rPr lang="en-US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57" y="0"/>
            <a:ext cx="9553585" cy="53732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ru-RU" sz="3000" b="1" kern="1200" baseline="0" dirty="0" smtClean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065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37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70" y="5373220"/>
            <a:ext cx="9433048" cy="199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951021"/>
            <a:ext cx="2982972" cy="53709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51520" y="5879013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www.axitech.ru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+7 499 7000 222</a:t>
            </a: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</a:t>
            </a:r>
            <a:r>
              <a:rPr lang="en-US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Научный проезд</a:t>
            </a:r>
            <a:r>
              <a:rPr lang="en-US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4"/>
          <a:stretch/>
        </p:blipFill>
        <p:spPr>
          <a:xfrm>
            <a:off x="-180528" y="-27384"/>
            <a:ext cx="9500319" cy="540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ru-RU" sz="3200" b="1" kern="1200" baseline="0" dirty="0" smtClean="0">
          <a:solidFill>
            <a:schemeClr val="tx1">
              <a:lumMod val="75000"/>
              <a:lumOff val="25000"/>
            </a:schemeClr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3743223"/>
            <a:ext cx="9649072" cy="1264550"/>
          </a:xfrm>
        </p:spPr>
        <p:txBody>
          <a:bodyPr tIns="108000" anchor="ctr"/>
          <a:lstStyle/>
          <a:p>
            <a:r>
              <a:rPr lang="ru-RU" sz="2000" dirty="0" smtClean="0"/>
              <a:t>Мобильное автономное решение для экологического контроля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Автоматизированная </a:t>
            </a:r>
            <a:r>
              <a:rPr lang="ru-RU" sz="2400" dirty="0"/>
              <a:t>система автономного контроля</a:t>
            </a:r>
            <a:br>
              <a:rPr lang="ru-RU" sz="2400" dirty="0"/>
            </a:br>
            <a:r>
              <a:rPr lang="ru-RU" sz="2400" dirty="0"/>
              <a:t>стоков (</a:t>
            </a:r>
            <a:r>
              <a:rPr lang="ru-RU" sz="2400"/>
              <a:t>АСАКС</a:t>
            </a:r>
            <a:r>
              <a:rPr lang="ru-RU" sz="2400" smtClean="0"/>
              <a:t>)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39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dirty="0" smtClean="0"/>
              <a:t>Законодательство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196752"/>
            <a:ext cx="4104456" cy="201622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/>
              <a:t>В настоящий момент законодательство </a:t>
            </a:r>
            <a:r>
              <a:rPr lang="ru-RU" sz="1600" dirty="0" smtClean="0"/>
              <a:t>Российской Федерации </a:t>
            </a:r>
            <a:r>
              <a:rPr lang="ru-RU" sz="1600" dirty="0"/>
              <a:t>(</a:t>
            </a:r>
            <a:r>
              <a:rPr lang="ru-RU" sz="1600" b="1" dirty="0"/>
              <a:t>в частности Федеральный </a:t>
            </a:r>
            <a:r>
              <a:rPr lang="ru-RU" sz="1600" b="1" dirty="0" smtClean="0"/>
              <a:t>закон от </a:t>
            </a:r>
            <a:r>
              <a:rPr lang="ru-RU" sz="1600" b="1" dirty="0"/>
              <a:t>07.12.2011 № 416-ФЗ «О водоснабжении </a:t>
            </a:r>
            <a:r>
              <a:rPr lang="ru-RU" sz="1600" b="1" dirty="0" smtClean="0"/>
              <a:t>и водоотведении</a:t>
            </a:r>
            <a:r>
              <a:rPr lang="ru-RU" sz="1600" b="1" dirty="0"/>
              <a:t>»</a:t>
            </a:r>
            <a:r>
              <a:rPr lang="ru-RU" sz="1600" dirty="0"/>
              <a:t>) предъявляет строгие </a:t>
            </a:r>
            <a:r>
              <a:rPr lang="ru-RU" sz="1600" dirty="0" smtClean="0"/>
              <a:t>требования к </a:t>
            </a:r>
            <a:r>
              <a:rPr lang="ru-RU" sz="1600" dirty="0"/>
              <a:t>сбросу производственных сточных вод, </a:t>
            </a:r>
            <a:r>
              <a:rPr lang="ru-RU" sz="1600" dirty="0" smtClean="0"/>
              <a:t>согласно которому </a:t>
            </a:r>
            <a:r>
              <a:rPr lang="ru-RU" sz="1600" dirty="0"/>
              <a:t>сброс неочищенных сточных </a:t>
            </a:r>
            <a:r>
              <a:rPr lang="ru-RU" sz="1600" dirty="0" smtClean="0"/>
              <a:t>вод запрещен</a:t>
            </a:r>
            <a:r>
              <a:rPr lang="ru-RU" sz="1600" dirty="0"/>
              <a:t>, и тем предприятиям, которые </a:t>
            </a:r>
            <a:r>
              <a:rPr lang="ru-RU" sz="1600" dirty="0" smtClean="0"/>
              <a:t>его допускают</a:t>
            </a:r>
            <a:r>
              <a:rPr lang="ru-RU" sz="1600" dirty="0"/>
              <a:t>, грозят немалые штрафы. Более того, </a:t>
            </a:r>
            <a:r>
              <a:rPr lang="ru-RU" sz="1600" dirty="0" smtClean="0"/>
              <a:t>для особо </a:t>
            </a:r>
            <a:r>
              <a:rPr lang="ru-RU" sz="1600" dirty="0"/>
              <a:t>злостных нарушителей, которые </a:t>
            </a:r>
            <a:r>
              <a:rPr lang="ru-RU" sz="1600" dirty="0" smtClean="0"/>
              <a:t>многократно нарушают </a:t>
            </a:r>
            <a:r>
              <a:rPr lang="ru-RU" sz="1600" dirty="0"/>
              <a:t>правила и нормативы сброса </a:t>
            </a:r>
            <a:r>
              <a:rPr lang="ru-RU" sz="1600" dirty="0" smtClean="0"/>
              <a:t>стоков, предусмотрена </a:t>
            </a:r>
            <a:r>
              <a:rPr lang="ru-RU" sz="1600" dirty="0"/>
              <a:t>даже уголовная ответственность.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7" r="6645"/>
          <a:stretch/>
        </p:blipFill>
        <p:spPr>
          <a:xfrm>
            <a:off x="611560" y="1268413"/>
            <a:ext cx="3763895" cy="3600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98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39152" cy="1008111"/>
          </a:xfrm>
        </p:spPr>
        <p:txBody>
          <a:bodyPr>
            <a:noAutofit/>
          </a:bodyPr>
          <a:lstStyle/>
          <a:p>
            <a:pPr lvl="0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Отчет выполненных работ за 2018 год.</a:t>
            </a:r>
            <a:br>
              <a:rPr lang="ru-RU" sz="2000" dirty="0" smtClean="0"/>
            </a:br>
            <a:r>
              <a:rPr lang="ru-RU" sz="2200" dirty="0" smtClean="0"/>
              <a:t>10 </a:t>
            </a:r>
            <a:r>
              <a:rPr lang="ru-RU" sz="2200" dirty="0"/>
              <a:t>систем контроля газо-воздушной </a:t>
            </a:r>
            <a:r>
              <a:rPr lang="ru-RU" sz="2200" dirty="0" smtClean="0"/>
              <a:t>среды</a:t>
            </a:r>
            <a:br>
              <a:rPr lang="ru-RU" sz="2200" dirty="0" smtClean="0"/>
            </a:br>
            <a:r>
              <a:rPr lang="ru-RU" sz="2200" dirty="0" smtClean="0"/>
              <a:t>и </a:t>
            </a:r>
            <a:r>
              <a:rPr lang="ru-RU" sz="2200" dirty="0"/>
              <a:t>состава сточных вод на КНС АО </a:t>
            </a:r>
            <a:r>
              <a:rPr lang="ru-RU" sz="2200" dirty="0" smtClean="0"/>
              <a:t>«Мосводоканал</a:t>
            </a:r>
            <a:r>
              <a:rPr lang="ru-RU" sz="2200" dirty="0"/>
              <a:t>».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604"/>
          <a:stretch/>
        </p:blipFill>
        <p:spPr bwMode="auto">
          <a:xfrm>
            <a:off x="0" y="1412775"/>
            <a:ext cx="9144000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1960" y="5968317"/>
            <a:ext cx="493204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КНС Юго-Восточная, Волгоградский пр-т, д. 49А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2"/>
          <a:stretch/>
        </p:blipFill>
        <p:spPr bwMode="auto">
          <a:xfrm>
            <a:off x="-12961" y="228972"/>
            <a:ext cx="4368937" cy="292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r="22078"/>
          <a:stretch/>
        </p:blipFill>
        <p:spPr bwMode="auto">
          <a:xfrm>
            <a:off x="-6200" y="3212976"/>
            <a:ext cx="4362176" cy="307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 r="16311" b="18376"/>
          <a:stretch/>
        </p:blipFill>
        <p:spPr bwMode="auto">
          <a:xfrm>
            <a:off x="4417694" y="3212976"/>
            <a:ext cx="4726306" cy="307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k.barabanov\Desktop\КНС_фото\КНС Медведковская (Сухонская вл.2 стр.1)\PHOTO-2018-10-15-14-46-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94" y="224734"/>
            <a:ext cx="4726306" cy="293207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-6200" y="2890390"/>
            <a:ext cx="4362176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1100" spc="-3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КНС Внуково, пос. Московский, территория очистных сооружений</a:t>
            </a:r>
            <a:endParaRPr lang="ru-RU" sz="1100" spc="-3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7694" y="2879360"/>
            <a:ext cx="3672000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КНС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Медведковская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ул.Сухонская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владение 2, стр.1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2961" y="6034499"/>
            <a:ext cx="2568737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КНС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Люблинская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ул.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Перерва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д. 51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7694" y="6020747"/>
            <a:ext cx="3864777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КНС Ново-Кунцевская,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Аминьевское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шоссе, д. 23, стр.2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47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C:\Users\k.barabanov\Desktop\КНС_фото\КНС Ново-Солнцевская (Боровское шоссе  д.14)\PHOTO-2018-09-28-10-16-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"/>
          <a:stretch/>
        </p:blipFill>
        <p:spPr bwMode="auto">
          <a:xfrm>
            <a:off x="-5450" y="221762"/>
            <a:ext cx="4505442" cy="306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k.barabanov\Desktop\КНС_фото\КНС Тушинская (Волоколамское шоссе д.83 к.3)\PHOTO-2018-10-17-16-00-4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56992"/>
            <a:ext cx="4499992" cy="298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k.barabanov\Desktop\КНС_фото\КНС Филевская (Краснопресненская наб. д.20 стр.1)\PHOTO-2018-10-05-17-30-1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"/>
          <a:stretch/>
        </p:blipFill>
        <p:spPr bwMode="auto">
          <a:xfrm>
            <a:off x="4572000" y="221762"/>
            <a:ext cx="4608512" cy="3063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k.barabanov\Desktop\КНС_фото\КНС Хапиловская (Электрозаводская д.7)\PHOTO-2018-10-09-18-36-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608512" cy="29807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-5450" y="3021319"/>
            <a:ext cx="3245397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КНС Ново-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Солнцевская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Боровское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шоссе, д.14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6081430"/>
            <a:ext cx="3563888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КНС Тушинская, Волоколамское шоссе, д.83, корп.3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6089124"/>
            <a:ext cx="3384376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КНС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Хапиловская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ул. Электрозаводская, д.7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4163" y="3021319"/>
            <a:ext cx="4159541" cy="2616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КНС </a:t>
            </a:r>
            <a:r>
              <a:rPr lang="ru-RU" sz="11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Филевская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Краснопресненская набережная, д.20, стр.1</a:t>
            </a:r>
            <a:endParaRPr lang="ru-RU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287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202" y="4191463"/>
            <a:ext cx="4645074" cy="1790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45" y="1226936"/>
            <a:ext cx="6315553" cy="318290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8435" y="500642"/>
            <a:ext cx="8208912" cy="1008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</a:t>
            </a:r>
            <a:r>
              <a:rPr lang="ru-RU" dirty="0" err="1" smtClean="0"/>
              <a:t>истема</a:t>
            </a:r>
            <a:r>
              <a:rPr lang="ru-RU" dirty="0" smtClean="0"/>
              <a:t> </a:t>
            </a:r>
            <a:r>
              <a:rPr lang="ru-RU" dirty="0"/>
              <a:t>контроля газо-воздушной среды и состава сточных вод в камере К-54 Люберецких очистных </a:t>
            </a:r>
            <a:r>
              <a:rPr lang="ru-RU" dirty="0" smtClean="0"/>
              <a:t>сооружений</a:t>
            </a:r>
            <a:br>
              <a:rPr lang="ru-RU" dirty="0" smtClean="0"/>
            </a:br>
            <a:r>
              <a:rPr lang="ru-RU" dirty="0" smtClean="0"/>
              <a:t>3</a:t>
            </a:r>
            <a:r>
              <a:rPr lang="en-US" dirty="0" smtClean="0"/>
              <a:t>D </a:t>
            </a:r>
            <a:r>
              <a:rPr lang="ru-RU" dirty="0" smtClean="0"/>
              <a:t>модель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51" y="1223076"/>
            <a:ext cx="2555804" cy="180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9086">
            <a:off x="329227" y="4300211"/>
            <a:ext cx="1790363" cy="9219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1095">
            <a:off x="1280860" y="5395632"/>
            <a:ext cx="1322720" cy="7469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0245" y="3900767"/>
            <a:ext cx="2116868" cy="120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9130" y="3082185"/>
            <a:ext cx="1997664" cy="134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839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7154145" cy="511256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8804" y="346150"/>
            <a:ext cx="8208912" cy="10081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</a:t>
            </a:r>
            <a:r>
              <a:rPr lang="ru-RU" dirty="0" err="1" smtClean="0"/>
              <a:t>истема</a:t>
            </a:r>
            <a:r>
              <a:rPr lang="ru-RU" dirty="0" smtClean="0"/>
              <a:t> трубопроводов контроля </a:t>
            </a:r>
            <a:r>
              <a:rPr lang="ru-RU" dirty="0"/>
              <a:t>газо-воздушной среды и состава сточных вод в камере </a:t>
            </a:r>
            <a:r>
              <a:rPr lang="ru-RU" dirty="0" smtClean="0"/>
              <a:t>К-54 ЛОС</a:t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5914459" y="4509120"/>
            <a:ext cx="2299479" cy="1800200"/>
            <a:chOff x="5914459" y="4509120"/>
            <a:chExt cx="2299479" cy="18002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223069" y="4509120"/>
              <a:ext cx="1301259" cy="1584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914459" y="5080620"/>
              <a:ext cx="1301259" cy="1228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912679" y="4813920"/>
              <a:ext cx="1301259" cy="1228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43" y="3867360"/>
            <a:ext cx="1595861" cy="23699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911" y="4727813"/>
            <a:ext cx="1980794" cy="14692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996" y="1127748"/>
            <a:ext cx="1365433" cy="2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37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63559"/>
            <a:ext cx="8208912" cy="576060"/>
          </a:xfrm>
        </p:spPr>
        <p:txBody>
          <a:bodyPr/>
          <a:lstStyle/>
          <a:p>
            <a:r>
              <a:rPr lang="ru-RU" sz="2000" dirty="0"/>
              <a:t>Новые системы АСАКС под заказчика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1268760"/>
            <a:ext cx="3399006" cy="493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настоящий момент полностью готова одна система,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которая сдана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эксплуатацию</a:t>
            </a:r>
            <a:b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ноябре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г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16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Две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новые системы АСАКС были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переработаны по требованию сотрудников АО «Мосводоканал»:</a:t>
            </a:r>
            <a:b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датчик измерения солесодержания/электропроводности был заменен.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датчик измерения концентрации </a:t>
            </a: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фенола</a:t>
            </a:r>
            <a:b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сточных водах, добавлена еще одна линия </a:t>
            </a:r>
            <a:r>
              <a:rPr lang="ru-RU" sz="16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пневмоочистки</a:t>
            </a:r>
            <a:r>
              <a:rPr lang="ru-RU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787" y="5157192"/>
            <a:ext cx="378303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 телеметрии системы АСАКС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7" y="1300572"/>
            <a:ext cx="5084621" cy="381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89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1008111"/>
          </a:xfrm>
        </p:spPr>
        <p:txBody>
          <a:bodyPr/>
          <a:lstStyle/>
          <a:p>
            <a:r>
              <a:rPr lang="ru-RU" dirty="0" smtClean="0"/>
              <a:t>Новое </a:t>
            </a:r>
            <a:r>
              <a:rPr lang="ru-RU" dirty="0"/>
              <a:t>техническое решение системы АСАКС 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654743"/>
            <a:ext cx="1530882" cy="1510561"/>
          </a:xfrm>
        </p:spPr>
      </p:pic>
      <p:sp>
        <p:nvSpPr>
          <p:cNvPr id="8" name="TextBox 7"/>
          <p:cNvSpPr txBox="1"/>
          <p:nvPr/>
        </p:nvSpPr>
        <p:spPr>
          <a:xfrm>
            <a:off x="5886003" y="1196405"/>
            <a:ext cx="291075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связи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технологическим прогрессом компании ООО «АКСИТЕХ», нам удалось снизить стоимость на данные системы.</a:t>
            </a:r>
          </a:p>
          <a:p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Таким образом,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увеличено число контролируемых параметров  с 3 до 9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(ХПК, БПК, нефтепродукты, нитраты, нитриты, электропроводность, мутность, цветность, фенолы), но при этом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стоимость системы АСАКС </a:t>
            </a:r>
          </a:p>
          <a:p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сохранилась.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7" name="Picture 3" descr="C:\Users\o.chunkova\Desktop\Схема системы мониторинга качества сточных вод АО Мосводоканал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42" y="1196752"/>
            <a:ext cx="558915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48808" y="1556792"/>
            <a:ext cx="76315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08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97621" y="385359"/>
            <a:ext cx="8548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Вывод по использованию систем АСАКС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-1" y="908720"/>
            <a:ext cx="9144000" cy="20065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3750" y="1004041"/>
            <a:ext cx="90364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Выгода для предприятий от использования системы АСАКС,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основании сводки нарушений режима сбросов за 10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месяцев, очевидна. 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98% объектов работают с нарушениями</a:t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превышениям количества сбросов. </a:t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Показания датчиков системы являются основанием</a:t>
            </a:r>
            <a:b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наложения штрафных санкций.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420" y="3165154"/>
            <a:ext cx="509985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900"/>
              </a:lnSpc>
            </a:pP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настоящий момент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законодательство Российской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Федерации (в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частности Федеральный закон</a:t>
            </a:r>
            <a:b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07.12.2011 №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416-ФЗ «О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водоснабжении</a:t>
            </a:r>
            <a:b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водоотведении» и ряд других законов) предъявляют строгие требования к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сбросу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производственных сточных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вод, согласно которому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сброс неочищенных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сточных вод запрещен,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тем 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предприятиям, которые </a:t>
            </a:r>
            <a:r>
              <a:rPr lang="ru-RU" sz="15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его допускают</a:t>
            </a:r>
            <a:r>
              <a:rPr lang="ru-RU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грозят немалые штрафы.</a:t>
            </a:r>
          </a:p>
          <a:p>
            <a:pPr algn="just">
              <a:lnSpc>
                <a:spcPts val="1900"/>
              </a:lnSpc>
            </a:pPr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особо злостных нарушителей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которые </a:t>
            </a:r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многократно нарушают 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правила и нормативы </a:t>
            </a:r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сброса стоков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предусмотрена даже </a:t>
            </a:r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уголовная ответственность</a:t>
            </a:r>
            <a:r>
              <a:rPr lang="ru-RU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256168"/>
            <a:ext cx="2995624" cy="2834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7" y="3256168"/>
            <a:ext cx="1262759" cy="1795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7" y="5033171"/>
            <a:ext cx="1262759" cy="108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39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Перечень контролируемых параметров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Маркерные вещества по отраслям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471273"/>
              </p:ext>
            </p:extLst>
          </p:nvPr>
        </p:nvGraphicFramePr>
        <p:xfrm>
          <a:off x="468312" y="1484313"/>
          <a:ext cx="8280150" cy="45994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80025"/>
                <a:gridCol w="1380025"/>
                <a:gridCol w="1380025"/>
                <a:gridCol w="1380025"/>
                <a:gridCol w="1380025"/>
                <a:gridCol w="1380025"/>
              </a:tblGrid>
              <a:tr h="1481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ИТС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dirty="0" smtClean="0">
                          <a:effectLst/>
                        </a:rPr>
                        <a:t>1–2015 </a:t>
                      </a:r>
                      <a:r>
                        <a:rPr lang="ru-RU" sz="1200" b="1" dirty="0">
                          <a:effectLst/>
                        </a:rPr>
                        <a:t>Производство целлюлозы, древесной массы, бумаги, картона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ИТС 2-2015 </a:t>
                      </a:r>
                      <a:r>
                        <a:rPr lang="ru-RU" sz="1200" b="1" dirty="0" smtClean="0">
                          <a:effectLst/>
                        </a:rPr>
                        <a:t> </a:t>
                      </a:r>
                      <a:r>
                        <a:rPr lang="ru-RU" sz="1200" b="1" dirty="0">
                          <a:effectLst/>
                        </a:rPr>
                        <a:t>Производство аммиака, </a:t>
                      </a:r>
                      <a:r>
                        <a:rPr lang="ru-RU" sz="1200" b="1" dirty="0" smtClean="0">
                          <a:effectLst/>
                        </a:rPr>
                        <a:t>минеральных </a:t>
                      </a:r>
                      <a:r>
                        <a:rPr lang="ru-RU" sz="1200" b="1" dirty="0">
                          <a:effectLst/>
                        </a:rPr>
                        <a:t>удобрений и неорганических кислот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ИТС 14-2016 </a:t>
                      </a:r>
                      <a:r>
                        <a:rPr lang="ru-RU" sz="1200" b="1" dirty="0" smtClean="0">
                          <a:effectLst/>
                        </a:rPr>
                        <a:t> </a:t>
                      </a:r>
                      <a:r>
                        <a:rPr lang="ru-RU" sz="1200" b="1" dirty="0">
                          <a:effectLst/>
                        </a:rPr>
                        <a:t>Производство драгоценных металлов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ИТС </a:t>
                      </a:r>
                      <a:r>
                        <a:rPr lang="ru-RU" sz="1200" b="1" dirty="0" smtClean="0">
                          <a:effectLst/>
                        </a:rPr>
                        <a:t>18-2016 </a:t>
                      </a:r>
                      <a:r>
                        <a:rPr lang="ru-RU" sz="1200" b="1" dirty="0">
                          <a:effectLst/>
                        </a:rPr>
                        <a:t>Производство основных органических химических веществ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ИТС </a:t>
                      </a:r>
                      <a:r>
                        <a:rPr lang="ru-RU" sz="1200" b="1" dirty="0" smtClean="0">
                          <a:effectLst/>
                        </a:rPr>
                        <a:t>19-2016 </a:t>
                      </a:r>
                      <a:r>
                        <a:rPr lang="ru-RU" sz="1200" b="1" dirty="0">
                          <a:effectLst/>
                        </a:rPr>
                        <a:t>Производство твердых и других неорганических химических веществ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ИТС 22.1-2016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Предприятия энергетики</a:t>
                      </a:r>
                      <a:endParaRPr lang="ru-RU" sz="12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53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ХПК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N-NH</a:t>
                      </a:r>
                      <a:r>
                        <a:rPr lang="ru-RU" sz="1400" b="1" baseline="-25000">
                          <a:effectLst/>
                        </a:rPr>
                        <a:t>4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Ag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рН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рН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53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БПК </a:t>
                      </a:r>
                      <a:r>
                        <a:rPr lang="ru-RU" sz="1400" b="1" baseline="-25000">
                          <a:effectLst/>
                        </a:rPr>
                        <a:t>5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N-NO</a:t>
                      </a:r>
                      <a:r>
                        <a:rPr lang="ru-RU" sz="1400" b="1" baseline="-25000">
                          <a:effectLst/>
                        </a:rPr>
                        <a:t>3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As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ХПК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N-NH</a:t>
                      </a:r>
                      <a:r>
                        <a:rPr lang="ru-RU" sz="1400" b="1" baseline="-25000">
                          <a:effectLst/>
                        </a:rPr>
                        <a:t>4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БПК</a:t>
                      </a:r>
                      <a:r>
                        <a:rPr lang="ru-RU" sz="1400" b="1" baseline="-25000">
                          <a:effectLst/>
                        </a:rPr>
                        <a:t>5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6239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Взвешенные вещества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SO</a:t>
                      </a:r>
                      <a:r>
                        <a:rPr lang="en-US" sz="1400" b="1" baseline="-25000" dirty="0">
                          <a:effectLst/>
                        </a:rPr>
                        <a:t>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Cd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нефтепродукты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N-NO</a:t>
                      </a:r>
                      <a:r>
                        <a:rPr lang="ru-RU" sz="1400" b="1" baseline="-25000" dirty="0">
                          <a:effectLst/>
                        </a:rPr>
                        <a:t>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Взвешенные вещества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53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N</a:t>
                      </a:r>
                      <a:r>
                        <a:rPr lang="ru-RU" sz="1400" b="1" baseline="-25000">
                          <a:effectLst/>
                        </a:rPr>
                        <a:t> общ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F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Cu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Cl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Cl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Cl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311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P </a:t>
                      </a:r>
                      <a:r>
                        <a:rPr lang="ru-RU" sz="1400" b="1" baseline="-25000">
                          <a:effectLst/>
                        </a:rPr>
                        <a:t>общ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PO</a:t>
                      </a:r>
                      <a:r>
                        <a:rPr lang="en-US" sz="1400" b="1" baseline="-25000" dirty="0">
                          <a:effectLst/>
                        </a:rPr>
                        <a:t>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Hg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SO</a:t>
                      </a:r>
                      <a:r>
                        <a:rPr lang="en-US" sz="1400" b="1" baseline="-25000">
                          <a:effectLst/>
                        </a:rPr>
                        <a:t>4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Cr</a:t>
                      </a:r>
                      <a:r>
                        <a:rPr lang="ru-RU" sz="1400" b="1" dirty="0">
                          <a:effectLst/>
                        </a:rPr>
                        <a:t> (III), </a:t>
                      </a:r>
                      <a:r>
                        <a:rPr lang="ru-RU" sz="1400" b="1" dirty="0" err="1">
                          <a:effectLst/>
                        </a:rPr>
                        <a:t>Cr</a:t>
                      </a:r>
                      <a:r>
                        <a:rPr lang="ru-RU" sz="1400" b="1" dirty="0">
                          <a:effectLst/>
                        </a:rPr>
                        <a:t> (VI)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SO</a:t>
                      </a:r>
                      <a:r>
                        <a:rPr lang="en-US" sz="1400" b="1" baseline="-25000">
                          <a:effectLst/>
                        </a:rPr>
                        <a:t>4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311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АОХ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Карбамид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Ni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Ацетальдегид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Минерализация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4679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Pb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Винилацетат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нефтепродукты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53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Zn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 </a:t>
                      </a:r>
                      <a:endParaRPr lang="ru-RU" sz="1400" b="1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Fe, Cu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253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Al, Ca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03" marR="5910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24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компании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7056784" cy="32620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1412776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АКСИТЕХ - российский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производитель и разработчик средств автоматизации.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внедряем комплексные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энергоэффективные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решения для мониторинга, управления и автоматизации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газораспределительных и газотранспортных сетей.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467544" y="2412177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сегодняшний день компанией АКСИТЕХ введено в эксплуатацию более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4000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объектов (80% из них – в газовой промышленности)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 и странах СНГ.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9784" y="3382790"/>
            <a:ext cx="4645855" cy="1840843"/>
          </a:xfrm>
          <a:prstGeom prst="rect">
            <a:avLst/>
          </a:prstGeom>
          <a:solidFill>
            <a:schemeClr val="bg1">
              <a:lumMod val="95000"/>
              <a:alpha val="95000"/>
            </a:schemeClr>
          </a:solidFill>
        </p:spPr>
        <p:txBody>
          <a:bodyPr wrap="square" lIns="180000" tIns="180000" rIns="180000" bIns="18000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Центральный офис расположен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г. 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Москве, региональные хозяйствующие субъекты - 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 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Костроме, Краснодаре,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Нижнем Новгороде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Штат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сотрудников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АКСИТЕХ </a:t>
            </a:r>
            <a:b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составляет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около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250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2258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16016" y="925909"/>
            <a:ext cx="4337889" cy="5165648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Строительство  </a:t>
            </a:r>
            <a:r>
              <a:rPr lang="en-US" sz="1600" b="1" dirty="0" smtClean="0">
                <a:solidFill>
                  <a:schemeClr val="tx1"/>
                </a:solidFill>
              </a:rPr>
              <a:t>I </a:t>
            </a:r>
            <a:r>
              <a:rPr lang="ru-RU" sz="1600" b="1" dirty="0" smtClean="0">
                <a:solidFill>
                  <a:schemeClr val="tx1"/>
                </a:solidFill>
              </a:rPr>
              <a:t>и </a:t>
            </a:r>
            <a:r>
              <a:rPr lang="en-US" sz="1600" b="1" dirty="0" smtClean="0">
                <a:solidFill>
                  <a:schemeClr val="tx1"/>
                </a:solidFill>
              </a:rPr>
              <a:t>II </a:t>
            </a:r>
            <a:r>
              <a:rPr lang="ru-RU" sz="1600" b="1" dirty="0" smtClean="0">
                <a:solidFill>
                  <a:schemeClr val="tx1"/>
                </a:solidFill>
              </a:rPr>
              <a:t>этап 2018 г </a:t>
            </a: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КНС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Ново-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Солнцевская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Боровское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 шоссе,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д. 14</a:t>
            </a: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КНС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Медведковская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ул.Сухонская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, владение 2,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стр. 1</a:t>
            </a: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КНС Внуково, пос. Московский, территория очистных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сооружений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КНС Ново-Кунцевская,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Аминьевское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 шоссе, дом 23,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стр. 2</a:t>
            </a: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КНС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Люблинская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, ул.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Перерва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д. 51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КНС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Тушинская, Волоколамское шоссе, д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83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, корп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3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КНС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Филевская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, Краснопресненская набережная, д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20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, стр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1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КНС </a:t>
            </a:r>
            <a:r>
              <a:rPr lang="ru-RU" sz="1400" dirty="0" err="1">
                <a:solidFill>
                  <a:schemeClr val="tx2">
                    <a:lumMod val="50000"/>
                  </a:schemeClr>
                </a:solidFill>
              </a:rPr>
              <a:t>Хапиловская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, ул. Электрозаводская, д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. 7</a:t>
            </a: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КНС Черкизовская, ул. Большая Оленья,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д. 10</a:t>
            </a: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КНС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Юго-Восточная, Волгоградский пр-т, д.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49А</a:t>
            </a:r>
          </a:p>
          <a:p>
            <a:pPr marL="228600" indent="-228600">
              <a:buClr>
                <a:srgbClr val="FF0000"/>
              </a:buClr>
              <a:buFont typeface="+mj-lt"/>
              <a:buAutoNum type="arabicPeriod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КНС Люберцы,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ул. 2-я Вольская,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30</a:t>
            </a:r>
            <a:endParaRPr lang="ru-RU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28600" indent="-228600">
              <a:buFont typeface="+mj-lt"/>
              <a:buAutoNum type="arabicPeriod"/>
            </a:pPr>
            <a:endParaRPr lang="ru-RU" sz="800" dirty="0" smtClean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508" y="279578"/>
            <a:ext cx="803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Карта объектов с автоматизированной системой контроля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газо-воздушной среды и состава сточных вод Мосводоканала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2"/>
          <a:srcRect l="5249"/>
          <a:stretch/>
        </p:blipFill>
        <p:spPr>
          <a:xfrm>
            <a:off x="280492" y="1196752"/>
            <a:ext cx="4359066" cy="417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4966692" y="5599112"/>
            <a:ext cx="288032" cy="28803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92080" y="558924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-работа в перспективе 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37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08912" cy="1008111"/>
          </a:xfrm>
        </p:spPr>
        <p:txBody>
          <a:bodyPr/>
          <a:lstStyle/>
          <a:p>
            <a:r>
              <a:rPr lang="ru-RU" dirty="0" smtClean="0"/>
              <a:t>Возможности мониторинга химических соединений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033085"/>
              </p:ext>
            </p:extLst>
          </p:nvPr>
        </p:nvGraphicFramePr>
        <p:xfrm>
          <a:off x="107504" y="1124744"/>
          <a:ext cx="8928991" cy="5040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5480384" y="3032956"/>
            <a:ext cx="387759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>
            <a:off x="6660232" y="1772816"/>
            <a:ext cx="360040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158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208912" cy="100811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Основные характеристики анализатора системы АСАКС</a:t>
            </a: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044242"/>
              </p:ext>
            </p:extLst>
          </p:nvPr>
        </p:nvGraphicFramePr>
        <p:xfrm>
          <a:off x="467544" y="796940"/>
          <a:ext cx="8208144" cy="530985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60240"/>
                <a:gridCol w="6047904"/>
              </a:tblGrid>
              <a:tr h="175761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Стандартные</a:t>
                      </a:r>
                      <a:r>
                        <a:rPr lang="ru-RU" sz="16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области применения</a:t>
                      </a:r>
                      <a:endParaRPr lang="ru-RU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питьевая вода;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природные воды, в том числе морские воды и воды водоемов суши;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воды промышленного и хозяйственно-бытового назначения;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сточные воды и канализационные стоки.</a:t>
                      </a:r>
                    </a:p>
                    <a:p>
                      <a:endParaRPr lang="ru-RU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414483">
                <a:tc>
                  <a:txBody>
                    <a:bodyPr/>
                    <a:lstStyle/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Диапазон измерения ключевых параметров</a:t>
                      </a:r>
                      <a:endParaRPr lang="ru-RU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ХПК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– 5000 мг/л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; </a:t>
                      </a:r>
                      <a:endParaRPr lang="ru-RU" sz="1600" b="0" i="0" u="none" strike="noStrike" kern="1200" baseline="0" dirty="0" smtClean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Нефтепродукты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0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– 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150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мг/л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;</a:t>
                      </a:r>
                      <a:endParaRPr lang="ru-RU" sz="1600" b="0" i="0" u="none" strike="noStrike" kern="1200" baseline="0" dirty="0" smtClean="0">
                        <a:solidFill>
                          <a:schemeClr val="dk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Нитраты/нитриты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 – 1000 мг/л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;</a:t>
                      </a:r>
                    </a:p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Взвешенные вещества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0 – 50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г/л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;</a:t>
                      </a:r>
                    </a:p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Мутность</a:t>
                      </a:r>
                      <a:r>
                        <a:rPr lang="en-US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 0-4000 </a:t>
                      </a:r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ЕМФ/</a:t>
                      </a:r>
                      <a:r>
                        <a:rPr lang="en-US" sz="1600" b="0" i="0" u="none" strike="noStrike" kern="1200" baseline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NTU</a:t>
                      </a:r>
                      <a:endParaRPr lang="ru-RU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6601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Способ подключения</a:t>
                      </a:r>
                      <a:endParaRPr lang="ru-RU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автономный/стационарный</a:t>
                      </a:r>
                      <a:endParaRPr lang="ru-RU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566010">
                <a:tc>
                  <a:txBody>
                    <a:bodyPr/>
                    <a:lstStyle/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Функция </a:t>
                      </a:r>
                      <a:r>
                        <a:rPr lang="ru-RU" sz="1600" b="0" i="0" u="none" strike="noStrike" kern="1200" baseline="0" dirty="0" err="1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самоочистки</a:t>
                      </a:r>
                      <a:endParaRPr lang="ru-RU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kern="1200" baseline="0" dirty="0" smtClean="0">
                          <a:solidFill>
                            <a:schemeClr val="dk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Механическая и сжатым воздухом</a:t>
                      </a:r>
                      <a:endParaRPr lang="ru-RU" sz="16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1042650">
                <a:tc>
                  <a:txBody>
                    <a:bodyPr/>
                    <a:lstStyle/>
                    <a:p>
                      <a:r>
                        <a:rPr lang="ru-RU" dirty="0" smtClean="0"/>
                        <a:t>Калибровка и профилактическое</a:t>
                      </a:r>
                      <a:r>
                        <a:rPr lang="ru-RU" baseline="0" dirty="0" smtClean="0"/>
                        <a:t> о</a:t>
                      </a:r>
                      <a:r>
                        <a:rPr lang="ru-RU" dirty="0" smtClean="0"/>
                        <a:t>бслуживание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dirty="0" smtClean="0"/>
                        <a:t>1 раз в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376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08912" cy="1008111"/>
          </a:xfrm>
        </p:spPr>
        <p:txBody>
          <a:bodyPr>
            <a:normAutofit/>
          </a:bodyPr>
          <a:lstStyle/>
          <a:p>
            <a:r>
              <a:rPr lang="ru-RU" sz="2000" dirty="0"/>
              <a:t>О</a:t>
            </a:r>
            <a:r>
              <a:rPr lang="ru-RU" sz="2000" dirty="0" smtClean="0"/>
              <a:t>сновные штрафы </a:t>
            </a:r>
            <a:r>
              <a:rPr lang="ru-RU" sz="2000" dirty="0"/>
              <a:t>за несоблюдение природоохранного законодательства по КоАП РФ (гл. 8</a:t>
            </a:r>
            <a:r>
              <a:rPr lang="ru-RU" sz="2000" dirty="0" smtClean="0"/>
              <a:t>) за 1 год</a:t>
            </a:r>
            <a:br>
              <a:rPr lang="ru-RU" sz="2000" dirty="0" smtClean="0"/>
            </a:br>
            <a:r>
              <a:rPr lang="ru-RU" sz="2000" dirty="0" smtClean="0"/>
              <a:t> 1 предприятия</a:t>
            </a: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951605"/>
              </p:ext>
            </p:extLst>
          </p:nvPr>
        </p:nvGraphicFramePr>
        <p:xfrm>
          <a:off x="251520" y="1340768"/>
          <a:ext cx="8712968" cy="43924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9121"/>
                <a:gridCol w="1089121"/>
                <a:gridCol w="1089121"/>
                <a:gridCol w="1089121"/>
                <a:gridCol w="1089121"/>
                <a:gridCol w="1089121"/>
                <a:gridCol w="1089121"/>
                <a:gridCol w="1089121"/>
              </a:tblGrid>
              <a:tr h="3317942">
                <a:tc>
                  <a:txBody>
                    <a:bodyPr/>
                    <a:lstStyle/>
                    <a:p>
                      <a:pPr algn="ctr"/>
                      <a:endParaRPr lang="ru-RU" sz="1200" b="1" i="0" u="none" strike="noStrike" kern="1200" baseline="0" dirty="0" smtClean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ru-RU" sz="1200" b="1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Расчет платы за негативное воздействие за размещение отходов, выбросы и сбросы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</a:t>
                      </a: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u="none" strike="noStrike" kern="1200" baseline="0" dirty="0" smtClean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 предельно допустимых выбросов загрязняющих веществ в атмосферу, (Проект ПДВ)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</a:t>
                      </a: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u="none" strike="noStrike" kern="1200" baseline="0" dirty="0" smtClean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2-ТП воздух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</a:t>
                      </a: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u="none" strike="noStrike" kern="1200" baseline="0" dirty="0" smtClean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 расчётной (окончательной) санитарно-защитной зоны, (Проект СЗЗ)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</a:t>
                      </a: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u="none" strike="noStrike" kern="1200" baseline="0" dirty="0" smtClean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Мониторинг точек на границе санитарно-защитной зоны по шуму и замерам загрязняющих веществ, (Мониторинг СЗЗ)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</a:t>
                      </a: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u="none" strike="noStrike" kern="1200" baseline="0" dirty="0" smtClean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Паспорт газоочистного оборудования, (Паспорт ГОУ)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</a:t>
                      </a: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0" i="0" u="none" strike="noStrike" kern="1200" baseline="0" dirty="0" smtClean="0">
                        <a:solidFill>
                          <a:schemeClr val="lt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r>
                        <a:rPr lang="ru-RU" sz="1200" b="1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Лицензия по сбору, транспортированию, обработке, утилизации, обезвреживанию, размещению отходов I —IV классов опасности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	</a:t>
                      </a: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2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200" b="1" i="0" u="none" strike="noStrike" kern="1200" baseline="0" dirty="0" smtClean="0">
                          <a:solidFill>
                            <a:schemeClr val="lt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Получение свидетельства о прохождении обучения по экологии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ru-RU" sz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1074546">
                <a:tc>
                  <a:txBody>
                    <a:bodyPr/>
                    <a:lstStyle/>
                    <a:p>
                      <a:r>
                        <a:rPr lang="en-US" dirty="0" smtClean="0"/>
                        <a:t>~ </a:t>
                      </a:r>
                      <a:r>
                        <a:rPr lang="ru-RU" dirty="0" smtClean="0"/>
                        <a:t>400 тыс. </a:t>
                      </a:r>
                      <a:r>
                        <a:rPr lang="ru-RU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~ </a:t>
                      </a:r>
                      <a:r>
                        <a:rPr lang="ru-RU" baseline="0" dirty="0" smtClean="0"/>
                        <a:t>100 тыс. </a:t>
                      </a:r>
                      <a:r>
                        <a:rPr lang="ru-RU" baseline="0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 250</a:t>
                      </a:r>
                      <a:r>
                        <a:rPr lang="ru-RU" baseline="0" dirty="0" smtClean="0"/>
                        <a:t> тыс. </a:t>
                      </a:r>
                      <a:r>
                        <a:rPr lang="ru-RU" baseline="0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д</a:t>
                      </a:r>
                      <a:r>
                        <a:rPr lang="ru-RU" dirty="0" smtClean="0"/>
                        <a:t>о</a:t>
                      </a:r>
                      <a:r>
                        <a:rPr lang="ru-RU" baseline="0" dirty="0" smtClean="0"/>
                        <a:t> 100 тыс. </a:t>
                      </a:r>
                      <a:r>
                        <a:rPr lang="ru-RU" baseline="0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 100 тыс. </a:t>
                      </a:r>
                      <a:r>
                        <a:rPr lang="ru-RU" dirty="0" err="1" smtClean="0"/>
                        <a:t>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до 250</a:t>
                      </a:r>
                      <a:r>
                        <a:rPr lang="ru-RU" baseline="0" dirty="0" smtClean="0"/>
                        <a:t> тыс. </a:t>
                      </a:r>
                      <a:r>
                        <a:rPr lang="ru-RU" baseline="0" dirty="0" err="1" smtClean="0"/>
                        <a:t>руб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до 250</a:t>
                      </a:r>
                      <a:r>
                        <a:rPr lang="ru-RU" baseline="0" dirty="0" smtClean="0"/>
                        <a:t> тыс. </a:t>
                      </a:r>
                      <a:r>
                        <a:rPr lang="ru-RU" baseline="0" dirty="0" err="1" smtClean="0"/>
                        <a:t>руб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</a:t>
                      </a:r>
                      <a:r>
                        <a:rPr lang="ru-RU" dirty="0" smtClean="0"/>
                        <a:t> 50 </a:t>
                      </a:r>
                      <a:r>
                        <a:rPr lang="ru-RU" dirty="0" err="1" smtClean="0"/>
                        <a:t>тыс.руб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24128" y="5373216"/>
            <a:ext cx="314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Итого: 1,5 млн. </a:t>
            </a:r>
            <a:r>
              <a:rPr lang="ru-RU" u="sng" dirty="0" err="1" smtClean="0"/>
              <a:t>руб</a:t>
            </a:r>
            <a:r>
              <a:rPr lang="ru-RU" u="sng" dirty="0" smtClean="0"/>
              <a:t>/год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91397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61"/>
            <a:ext cx="8208912" cy="2880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5013176"/>
            <a:ext cx="3240360" cy="10081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04664"/>
            <a:ext cx="3888432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404664"/>
            <a:ext cx="3888432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83568" y="62068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Надежность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446365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Обслуживание и поддержка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010" y="1628800"/>
            <a:ext cx="3864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АСАКС создана для измерений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сложных условиях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промышленных сточных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вод, при этом время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ее безотказной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работы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99,96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было подтверждено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«Мосводоканал» после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тестирования на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промышленных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очистных сооружениях в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течение более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месяцев!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0032" y="1628800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Компания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АКСИТЕХ предлагает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различные варианты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обслуживания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запуск прибора, базовое обучение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эксплуатации, специализированная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техническая поддержка,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профилактическое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обслуживание и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ремонт.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 descr="C:\Users\o.chunkova\Desktop\plant-maintenance-500x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44682"/>
            <a:ext cx="2556284" cy="25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98" y="3828256"/>
            <a:ext cx="2570822" cy="222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04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8208912" cy="100811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Сертификация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3384376" cy="4763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788024" y="1052736"/>
            <a:ext cx="3960440" cy="489654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960161" y="1268760"/>
            <a:ext cx="36724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будет внесена в Государственный реестр средств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измерений в январе 2019г.</a:t>
            </a:r>
          </a:p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Сфера государственного регулирования обеспечения единства измерений распространяется на измерения, к которым установлены обязательные метрологические требования согласно N 102-ФЗ от 26 июня 2008 года «Об обеспечении единства измерений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97F45D-2C40-4100-9DC9-217328D98126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08912" cy="1008111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</a:t>
            </a:r>
            <a:r>
              <a:rPr lang="ru-RU" dirty="0" smtClean="0"/>
              <a:t>мониторинг </a:t>
            </a:r>
            <a:r>
              <a:rPr lang="ru-RU" dirty="0"/>
              <a:t>позволяет снизить</a:t>
            </a:r>
            <a:br>
              <a:rPr lang="ru-RU" dirty="0"/>
            </a:br>
            <a:r>
              <a:rPr lang="ru-RU" dirty="0"/>
              <a:t>уровень </a:t>
            </a:r>
            <a:r>
              <a:rPr lang="ru-RU" dirty="0" smtClean="0"/>
              <a:t>экономических и энергетических потерь 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Благодаря </a:t>
            </a:r>
            <a:r>
              <a:rPr lang="ru-RU" dirty="0"/>
              <a:t>надежности и точности, </a:t>
            </a:r>
            <a:r>
              <a:rPr lang="ru-RU" dirty="0" smtClean="0"/>
              <a:t>система АСАКС используется </a:t>
            </a:r>
            <a:r>
              <a:rPr lang="ru-RU" dirty="0"/>
              <a:t>в качестве </a:t>
            </a:r>
            <a:r>
              <a:rPr lang="ru-RU" dirty="0" smtClean="0"/>
              <a:t>централизованного инструмента управления</a:t>
            </a:r>
            <a:r>
              <a:rPr lang="ru-RU" dirty="0"/>
              <a:t>, который позволяет принимать правильные </a:t>
            </a:r>
            <a:r>
              <a:rPr lang="ru-RU" dirty="0" smtClean="0"/>
              <a:t>решения</a:t>
            </a:r>
            <a:r>
              <a:rPr lang="ru-RU" dirty="0"/>
              <a:t>, незамедлительно реагировать на </a:t>
            </a:r>
            <a:r>
              <a:rPr lang="ru-RU" dirty="0" smtClean="0"/>
              <a:t>происшествия, оптимизировать </a:t>
            </a:r>
            <a:r>
              <a:rPr lang="ru-RU" dirty="0"/>
              <a:t>процессы и повышать степень их </a:t>
            </a:r>
            <a:r>
              <a:rPr lang="ru-RU" dirty="0" smtClean="0"/>
              <a:t>понимания</a:t>
            </a:r>
            <a:r>
              <a:rPr lang="ru-RU" dirty="0"/>
              <a:t>. Руководители производства получают </a:t>
            </a:r>
            <a:r>
              <a:rPr lang="ru-RU" dirty="0" smtClean="0"/>
              <a:t>дополнительную </a:t>
            </a:r>
            <a:r>
              <a:rPr lang="ru-RU" dirty="0"/>
              <a:t>информацию и, следовательно, могут </a:t>
            </a:r>
            <a:r>
              <a:rPr lang="ru-RU" dirty="0" smtClean="0"/>
              <a:t>оперативно принимать </a:t>
            </a:r>
            <a:r>
              <a:rPr lang="ru-RU" dirty="0"/>
              <a:t>меры, также как и специалисты сервисной</a:t>
            </a:r>
          </a:p>
          <a:p>
            <a:pPr marL="0" indent="0">
              <a:buNone/>
            </a:pPr>
            <a:r>
              <a:rPr lang="ru-RU" dirty="0"/>
              <a:t>службы.</a:t>
            </a:r>
          </a:p>
        </p:txBody>
      </p:sp>
      <p:pic>
        <p:nvPicPr>
          <p:cNvPr id="2050" name="Picture 2" descr="C:\Users\o.chunkova\Desktop\forum_im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9040"/>
            <a:ext cx="302793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167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1556792"/>
            <a:ext cx="2880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апреля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московском технопарке «Слава», резидентом которого является компания «АКСИТЕХ», прошло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заседание Президиума совета при президенте РФ по модернизации экономики и инновационному развитию страны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«АКСИТЕХ» продемонстрировала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свои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новейшие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разработки 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высоким гостям.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b="36963"/>
          <a:stretch/>
        </p:blipFill>
        <p:spPr bwMode="auto">
          <a:xfrm>
            <a:off x="4612410" y="1628775"/>
            <a:ext cx="4063278" cy="1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5974" t="5912" b="12548"/>
          <a:stretch/>
        </p:blipFill>
        <p:spPr>
          <a:xfrm>
            <a:off x="4612411" y="3284984"/>
            <a:ext cx="4063278" cy="2211407"/>
          </a:xfrm>
          <a:prstGeom prst="rect">
            <a:avLst/>
          </a:prstGeom>
        </p:spPr>
      </p:pic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539552" y="332657"/>
            <a:ext cx="8208912" cy="10081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Визит членов </a:t>
            </a:r>
            <a:r>
              <a:rPr lang="ru-RU" dirty="0"/>
              <a:t>президиума Совета при Президенте Российской Федерации по модернизации экономики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инновационному развитию России</a:t>
            </a:r>
          </a:p>
        </p:txBody>
      </p:sp>
    </p:spTree>
    <p:extLst>
      <p:ext uri="{BB962C8B-B14F-4D97-AF65-F5344CB8AC3E}">
        <p14:creationId xmlns:p14="http://schemas.microsoft.com/office/powerpoint/2010/main" val="4062380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89913" y="6430963"/>
            <a:ext cx="515937" cy="2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/>
            <a:fld id="{23F3E077-91CD-4FA7-8F3B-ACCD02F292F4}" type="slidenum">
              <a:rPr lang="ru-RU" sz="1800"/>
              <a:pPr algn="l"/>
              <a:t>28</a:t>
            </a:fld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8656" y="428406"/>
            <a:ext cx="8208962" cy="1008062"/>
          </a:xfrm>
        </p:spPr>
        <p:txBody>
          <a:bodyPr>
            <a:normAutofit fontScale="90000"/>
          </a:bodyPr>
          <a:lstStyle/>
          <a:p>
            <a:r>
              <a:rPr lang="ru-RU" dirty="0"/>
              <a:t>Визит членов президиума Совета при Президенте Российской Федерации по модернизации экономики </a:t>
            </a:r>
            <a:br>
              <a:rPr lang="ru-RU" dirty="0"/>
            </a:br>
            <a:r>
              <a:rPr lang="ru-RU" dirty="0"/>
              <a:t>и инновационному развитию России</a:t>
            </a:r>
            <a:endParaRPr dirty="0" smtClean="0">
              <a:solidFill>
                <a:srgbClr val="262626"/>
              </a:solidFill>
            </a:endParaRPr>
          </a:p>
        </p:txBody>
      </p:sp>
      <p:pic>
        <p:nvPicPr>
          <p:cNvPr id="1027" name="Picture 3" descr="D:\My Profile\Desktop\АЗОТ\Нова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11" y="4005065"/>
            <a:ext cx="317195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y Profile\Desktop\АЗОТ\Орешки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69" y="1795903"/>
            <a:ext cx="3166070" cy="208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10" y="1795903"/>
            <a:ext cx="3166070" cy="208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68" y="4005065"/>
            <a:ext cx="317195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b="27394"/>
          <a:stretch/>
        </p:blipFill>
        <p:spPr>
          <a:xfrm>
            <a:off x="611187" y="1628776"/>
            <a:ext cx="3663235" cy="1872232"/>
          </a:xfrm>
          <a:prstGeom prst="rect">
            <a:avLst/>
          </a:prstGeom>
        </p:spPr>
      </p:pic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539552" y="332657"/>
            <a:ext cx="8208912" cy="10081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Визит членов </a:t>
            </a:r>
            <a:r>
              <a:rPr lang="ru-RU" dirty="0"/>
              <a:t>президиума Совета при Президенте Российской Федерации по модернизации экономики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инновационному развитию России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74423" y="1789269"/>
            <a:ext cx="4463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Александр Базулев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продемонстрировал 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Автоматизированную </a:t>
            </a: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систему автономного контроля стоков (</a:t>
            </a:r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АСАКС),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налогов которой не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существует ни в России, ни за </a:t>
            </a: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рубежом, и сообщил Премьер-министру о проблеме, связанной с законодательной базой РФ.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490" y="3622765"/>
            <a:ext cx="82059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Дмитрий Медведев отреагировал на проблему во  Вступительном слове на совещании:</a:t>
            </a:r>
          </a:p>
          <a:p>
            <a:pPr algn="just"/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«Я </a:t>
            </a:r>
            <a:r>
              <a:rPr lang="ru-RU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только что прошёлся по выставке. Один из агрегатов, который мне показывали, – высокотехнологичный аппарат, который позволяет измерять параметры стоков и анализировать всякого рода составляющие, в частности химические и прочие. Тем не менее автор говорит: «Смешно только, что он выдаёт много-много параметров, всё это анализирует в автоматическом режиме, но после этого ещё нужно бежать и набирать стакан воды, для того чтобы отчитаться по существующим правилам в рамках нормативов </a:t>
            </a:r>
            <a:r>
              <a:rPr lang="ru-RU" sz="1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Роспотребнадзора</a:t>
            </a:r>
            <a:r>
              <a:rPr lang="ru-RU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или каких-то других». Этого быть не должно. И, собственно, в этом одна из задач нашего президиума и вообще нашей работы: отсекать старое нормативное регулирование, которое только запутывает ситуацию и не даёт развиваться новым </a:t>
            </a:r>
            <a:r>
              <a:rPr lang="ru-RU" sz="14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разработкам».</a:t>
            </a:r>
            <a:endParaRPr lang="ru-RU" sz="1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855187"/>
            <a:ext cx="655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Ссылка на источник: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http://government.ru/news/32424/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9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/>
          <a:lstStyle>
            <a:lvl1pPr algn="ctr">
              <a:defRPr lang="ru-RU" sz="1200" kern="1200" baseline="0" smtClean="0">
                <a:solidFill>
                  <a:schemeClr val="tx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Наиболее значимые проекты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1763219" y="1408393"/>
            <a:ext cx="6859321" cy="570869"/>
          </a:xfrm>
          <a:custGeom>
            <a:avLst/>
            <a:gdLst>
              <a:gd name="connsiteX0" fmla="*/ 0 w 6480720"/>
              <a:gd name="connsiteY0" fmla="*/ 0 h 599040"/>
              <a:gd name="connsiteX1" fmla="*/ 6480720 w 6480720"/>
              <a:gd name="connsiteY1" fmla="*/ 0 h 599040"/>
              <a:gd name="connsiteX2" fmla="*/ 6480720 w 6480720"/>
              <a:gd name="connsiteY2" fmla="*/ 599040 h 599040"/>
              <a:gd name="connsiteX3" fmla="*/ 0 w 6480720"/>
              <a:gd name="connsiteY3" fmla="*/ 599040 h 599040"/>
              <a:gd name="connsiteX4" fmla="*/ 0 w 6480720"/>
              <a:gd name="connsiteY4" fmla="*/ 0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0" h="599040">
                <a:moveTo>
                  <a:pt x="0" y="0"/>
                </a:moveTo>
                <a:lnTo>
                  <a:pt x="6480720" y="0"/>
                </a:lnTo>
                <a:lnTo>
                  <a:pt x="6480720" y="599040"/>
                </a:lnTo>
                <a:lnTo>
                  <a:pt x="0" y="599040"/>
                </a:lnTo>
                <a:lnTo>
                  <a:pt x="0" y="0"/>
                </a:lnTo>
                <a:close/>
              </a:path>
            </a:pathLst>
          </a:custGeom>
          <a:solidFill>
            <a:srgbClr val="DCE6F2">
              <a:alpha val="80000"/>
            </a:srgbClr>
          </a:solidFill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000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Построение единой диспетчерской 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инженерных систем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Южноуральской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ГРЭС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1763219" y="2149906"/>
            <a:ext cx="6859321" cy="570869"/>
          </a:xfrm>
          <a:custGeom>
            <a:avLst/>
            <a:gdLst>
              <a:gd name="connsiteX0" fmla="*/ 0 w 6480720"/>
              <a:gd name="connsiteY0" fmla="*/ 0 h 599040"/>
              <a:gd name="connsiteX1" fmla="*/ 6480720 w 6480720"/>
              <a:gd name="connsiteY1" fmla="*/ 0 h 599040"/>
              <a:gd name="connsiteX2" fmla="*/ 6480720 w 6480720"/>
              <a:gd name="connsiteY2" fmla="*/ 599040 h 599040"/>
              <a:gd name="connsiteX3" fmla="*/ 0 w 6480720"/>
              <a:gd name="connsiteY3" fmla="*/ 599040 h 599040"/>
              <a:gd name="connsiteX4" fmla="*/ 0 w 6480720"/>
              <a:gd name="connsiteY4" fmla="*/ 0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0" h="599040">
                <a:moveTo>
                  <a:pt x="0" y="0"/>
                </a:moveTo>
                <a:lnTo>
                  <a:pt x="6480720" y="0"/>
                </a:lnTo>
                <a:lnTo>
                  <a:pt x="6480720" y="599040"/>
                </a:lnTo>
                <a:lnTo>
                  <a:pt x="0" y="599040"/>
                </a:lnTo>
                <a:lnTo>
                  <a:pt x="0" y="0"/>
                </a:lnTo>
                <a:close/>
              </a:path>
            </a:pathLst>
          </a:custGeom>
          <a:solidFill>
            <a:srgbClr val="DCE6F2">
              <a:alpha val="80000"/>
            </a:srgbClr>
          </a:solidFill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000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Автоматизация газовых объектов для Олимпийских игр,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Сочи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1763219" y="2870002"/>
            <a:ext cx="6859321" cy="570869"/>
          </a:xfrm>
          <a:custGeom>
            <a:avLst/>
            <a:gdLst>
              <a:gd name="connsiteX0" fmla="*/ 0 w 6480720"/>
              <a:gd name="connsiteY0" fmla="*/ 0 h 599040"/>
              <a:gd name="connsiteX1" fmla="*/ 6480720 w 6480720"/>
              <a:gd name="connsiteY1" fmla="*/ 0 h 599040"/>
              <a:gd name="connsiteX2" fmla="*/ 6480720 w 6480720"/>
              <a:gd name="connsiteY2" fmla="*/ 599040 h 599040"/>
              <a:gd name="connsiteX3" fmla="*/ 0 w 6480720"/>
              <a:gd name="connsiteY3" fmla="*/ 599040 h 599040"/>
              <a:gd name="connsiteX4" fmla="*/ 0 w 6480720"/>
              <a:gd name="connsiteY4" fmla="*/ 0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0" h="599040">
                <a:moveTo>
                  <a:pt x="0" y="0"/>
                </a:moveTo>
                <a:lnTo>
                  <a:pt x="6480720" y="0"/>
                </a:lnTo>
                <a:lnTo>
                  <a:pt x="6480720" y="599040"/>
                </a:lnTo>
                <a:lnTo>
                  <a:pt x="0" y="599040"/>
                </a:lnTo>
                <a:lnTo>
                  <a:pt x="0" y="0"/>
                </a:lnTo>
                <a:close/>
              </a:path>
            </a:pathLst>
          </a:custGeom>
          <a:solidFill>
            <a:srgbClr val="DCE6F2">
              <a:alpha val="80000"/>
            </a:srgbClr>
          </a:solidFill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000" tIns="57150" rIns="57150" bIns="57150" numCol="1" spcCol="1270" anchor="ctr" anchorCtr="0">
            <a:noAutofit/>
          </a:bodyPr>
          <a:lstStyle/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ru-RU" b="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создании «Автоматизированной системы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</a:t>
            </a:r>
            <a:r>
              <a:rPr lang="ru-RU" b="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оммерческого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RU" b="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чета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газа</a:t>
            </a:r>
            <a:r>
              <a:rPr lang="ru-RU" b="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(АСКУГ)</a:t>
            </a:r>
            <a:endParaRPr lang="ru-RU" b="0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1763219" y="3590098"/>
            <a:ext cx="6859321" cy="570869"/>
          </a:xfrm>
          <a:custGeom>
            <a:avLst/>
            <a:gdLst>
              <a:gd name="connsiteX0" fmla="*/ 0 w 6480720"/>
              <a:gd name="connsiteY0" fmla="*/ 0 h 599040"/>
              <a:gd name="connsiteX1" fmla="*/ 6480720 w 6480720"/>
              <a:gd name="connsiteY1" fmla="*/ 0 h 599040"/>
              <a:gd name="connsiteX2" fmla="*/ 6480720 w 6480720"/>
              <a:gd name="connsiteY2" fmla="*/ 599040 h 599040"/>
              <a:gd name="connsiteX3" fmla="*/ 0 w 6480720"/>
              <a:gd name="connsiteY3" fmla="*/ 599040 h 599040"/>
              <a:gd name="connsiteX4" fmla="*/ 0 w 6480720"/>
              <a:gd name="connsiteY4" fmla="*/ 0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0" h="599040">
                <a:moveTo>
                  <a:pt x="0" y="0"/>
                </a:moveTo>
                <a:lnTo>
                  <a:pt x="6480720" y="0"/>
                </a:lnTo>
                <a:lnTo>
                  <a:pt x="6480720" y="599040"/>
                </a:lnTo>
                <a:lnTo>
                  <a:pt x="0" y="599040"/>
                </a:lnTo>
                <a:lnTo>
                  <a:pt x="0" y="0"/>
                </a:lnTo>
                <a:close/>
              </a:path>
            </a:pathLst>
          </a:custGeom>
          <a:solidFill>
            <a:srgbClr val="DCE6F2">
              <a:alpha val="80000"/>
            </a:srgbClr>
          </a:solidFill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000" tIns="57150" rIns="57150" bIns="5715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Реконструкция газораспределительных сетей, в том числе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московского кольцевого газопровода</a:t>
            </a:r>
            <a:endParaRPr lang="ru-RU" b="0" kern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1763219" y="4310194"/>
            <a:ext cx="6859321" cy="570869"/>
          </a:xfrm>
          <a:custGeom>
            <a:avLst/>
            <a:gdLst>
              <a:gd name="connsiteX0" fmla="*/ 0 w 6480720"/>
              <a:gd name="connsiteY0" fmla="*/ 0 h 599040"/>
              <a:gd name="connsiteX1" fmla="*/ 6480720 w 6480720"/>
              <a:gd name="connsiteY1" fmla="*/ 0 h 599040"/>
              <a:gd name="connsiteX2" fmla="*/ 6480720 w 6480720"/>
              <a:gd name="connsiteY2" fmla="*/ 599040 h 599040"/>
              <a:gd name="connsiteX3" fmla="*/ 0 w 6480720"/>
              <a:gd name="connsiteY3" fmla="*/ 599040 h 599040"/>
              <a:gd name="connsiteX4" fmla="*/ 0 w 6480720"/>
              <a:gd name="connsiteY4" fmla="*/ 0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0" h="599040">
                <a:moveTo>
                  <a:pt x="0" y="0"/>
                </a:moveTo>
                <a:lnTo>
                  <a:pt x="6480720" y="0"/>
                </a:lnTo>
                <a:lnTo>
                  <a:pt x="6480720" y="599040"/>
                </a:lnTo>
                <a:lnTo>
                  <a:pt x="0" y="599040"/>
                </a:lnTo>
                <a:lnTo>
                  <a:pt x="0" y="0"/>
                </a:lnTo>
                <a:close/>
              </a:path>
            </a:pathLst>
          </a:custGeom>
          <a:solidFill>
            <a:srgbClr val="DCE6F2">
              <a:alpha val="80000"/>
            </a:srgbClr>
          </a:solidFill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000" tIns="57150" rIns="57150" bIns="5715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Автоматизация и диспетчеризация объектов компании «</a:t>
            </a:r>
            <a:r>
              <a:rPr lang="ru-RU" b="0" kern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Молдоватрансгаз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ru-RU" b="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включая центральную диспетчерскую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1763219" y="5030290"/>
            <a:ext cx="6859321" cy="570869"/>
          </a:xfrm>
          <a:custGeom>
            <a:avLst/>
            <a:gdLst>
              <a:gd name="connsiteX0" fmla="*/ 0 w 6480720"/>
              <a:gd name="connsiteY0" fmla="*/ 0 h 599040"/>
              <a:gd name="connsiteX1" fmla="*/ 6480720 w 6480720"/>
              <a:gd name="connsiteY1" fmla="*/ 0 h 599040"/>
              <a:gd name="connsiteX2" fmla="*/ 6480720 w 6480720"/>
              <a:gd name="connsiteY2" fmla="*/ 599040 h 599040"/>
              <a:gd name="connsiteX3" fmla="*/ 0 w 6480720"/>
              <a:gd name="connsiteY3" fmla="*/ 599040 h 599040"/>
              <a:gd name="connsiteX4" fmla="*/ 0 w 6480720"/>
              <a:gd name="connsiteY4" fmla="*/ 0 h 59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0" h="599040">
                <a:moveTo>
                  <a:pt x="0" y="0"/>
                </a:moveTo>
                <a:lnTo>
                  <a:pt x="6480720" y="0"/>
                </a:lnTo>
                <a:lnTo>
                  <a:pt x="6480720" y="599040"/>
                </a:lnTo>
                <a:lnTo>
                  <a:pt x="0" y="599040"/>
                </a:lnTo>
                <a:lnTo>
                  <a:pt x="0" y="0"/>
                </a:lnTo>
                <a:close/>
              </a:path>
            </a:pathLst>
          </a:custGeom>
          <a:solidFill>
            <a:srgbClr val="DCE6F2">
              <a:alpha val="80000"/>
            </a:srgbClr>
          </a:solidFill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square" lIns="180000" tIns="57150" rIns="57150" bIns="57150" numCol="1" spcCol="1270" anchor="ctr" anchorCtr="0">
            <a:noAutofit/>
          </a:bodyPr>
          <a:lstStyle/>
          <a:p>
            <a:pPr lvl="0" algn="l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Комплексная система учета ЖКХ г. Москвы (Мосводоканал)</a:t>
            </a:r>
          </a:p>
        </p:txBody>
      </p:sp>
      <p:pic>
        <p:nvPicPr>
          <p:cNvPr id="52" name="Picture 2" descr="C:\Users\i.brylev\Desktop\#presentation\07. Для мэрии\moldovagaz_00164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9" y="4310194"/>
            <a:ext cx="915067" cy="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" descr="C:\Users\i.brylev\Desktop\#presentation\03. для пр-ва Москвы\lo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6" y="3568362"/>
            <a:ext cx="1094343" cy="52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C:\Users\i.brylev\Desktop\#presentation\#webtlm\megregionga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3" y="2861330"/>
            <a:ext cx="1056680" cy="53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 descr="C:\Users\i.brylev\Desktop\#presentation\#webtlm\emblema_olimpiada_sochi_20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67" y="2263770"/>
            <a:ext cx="1008043" cy="43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C:\Users\i.brylev\Desktop\#presentation\#mosvodokanal\logomaincmyk_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3" y="4987134"/>
            <a:ext cx="757561" cy="7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 descr="C:\Users\i.brylev\Desktop\#presentation\03. для пр-ва Москвы\65829ea83dc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5" y="1237019"/>
            <a:ext cx="813578" cy="81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2536" y="4571836"/>
            <a:ext cx="957706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4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для </a:t>
            </a:r>
            <a:r>
              <a:rPr lang="ru-RU" dirty="0" err="1" smtClean="0"/>
              <a:t>химанализа</a:t>
            </a:r>
            <a:r>
              <a:rPr lang="ru-RU" dirty="0" smtClean="0"/>
              <a:t> 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08912" cy="453650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/>
              <a:t>Для выявления фактов нарушения требований к сбросу производственных сточных вод компания «</a:t>
            </a:r>
            <a:r>
              <a:rPr lang="ru-RU" sz="1600" dirty="0" smtClean="0"/>
              <a:t>АКСИТЕХ» разработала уникальную </a:t>
            </a:r>
            <a:r>
              <a:rPr lang="ru-RU" sz="1600" b="1" dirty="0" smtClean="0"/>
              <a:t>Автоматизированную </a:t>
            </a:r>
            <a:r>
              <a:rPr lang="ru-RU" sz="1600" b="1" dirty="0"/>
              <a:t>систему автономного контроля стоков (</a:t>
            </a:r>
            <a:r>
              <a:rPr lang="ru-RU" sz="1600" b="1" dirty="0" smtClean="0"/>
              <a:t>АСАКС).</a:t>
            </a:r>
            <a:endParaRPr lang="ru-RU" sz="1600" dirty="0" smtClean="0"/>
          </a:p>
          <a:p>
            <a:pPr marL="0" indent="0" algn="just">
              <a:buNone/>
            </a:pPr>
            <a:r>
              <a:rPr lang="ru-RU" sz="1600" dirty="0" smtClean="0"/>
              <a:t>Система </a:t>
            </a:r>
            <a:r>
              <a:rPr lang="ru-RU" sz="1600" dirty="0"/>
              <a:t>может использоваться для оперативного мониторинга и контроля загрязнений водной среды </a:t>
            </a:r>
            <a:r>
              <a:rPr lang="ru-RU" sz="1600" dirty="0" smtClean="0"/>
              <a:t>для различных </a:t>
            </a:r>
            <a:r>
              <a:rPr lang="ru-RU" sz="1600" dirty="0"/>
              <a:t>условий применения:</a:t>
            </a:r>
          </a:p>
          <a:p>
            <a:r>
              <a:rPr lang="ru-RU" sz="1600" dirty="0" smtClean="0"/>
              <a:t>питьевая </a:t>
            </a:r>
            <a:r>
              <a:rPr lang="ru-RU" sz="1600" dirty="0"/>
              <a:t>вода;</a:t>
            </a:r>
          </a:p>
          <a:p>
            <a:r>
              <a:rPr lang="ru-RU" sz="1600" dirty="0" smtClean="0"/>
              <a:t>природные </a:t>
            </a:r>
            <a:r>
              <a:rPr lang="ru-RU" sz="1600" dirty="0"/>
              <a:t>воды, в том числе морские воды и воды водоемов суши;</a:t>
            </a:r>
          </a:p>
          <a:p>
            <a:r>
              <a:rPr lang="ru-RU" sz="1600" dirty="0" smtClean="0"/>
              <a:t>воды </a:t>
            </a:r>
            <a:r>
              <a:rPr lang="ru-RU" sz="1600" dirty="0"/>
              <a:t>промышленного и хозяйственно-бытового назначения;</a:t>
            </a:r>
          </a:p>
          <a:p>
            <a:r>
              <a:rPr lang="ru-RU" sz="1600" dirty="0" smtClean="0"/>
              <a:t>сточные </a:t>
            </a:r>
            <a:r>
              <a:rPr lang="ru-RU" sz="1600" dirty="0"/>
              <a:t>воды и канализационные стоки.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7" y="4005064"/>
            <a:ext cx="65246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1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НАЗНАЧЕНИЕ СИСТЕМЫ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19672" y="1484784"/>
            <a:ext cx="7200800" cy="4536504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ru-RU" sz="1600" dirty="0"/>
              <a:t>автономный оперативный мониторинг наличия загрязнителей, таких как: </a:t>
            </a:r>
            <a:r>
              <a:rPr lang="ru-RU" sz="1600" dirty="0" smtClean="0"/>
              <a:t>нефтепродуктов, солей </a:t>
            </a:r>
            <a:r>
              <a:rPr lang="ru-RU" sz="1600" dirty="0"/>
              <a:t>и органических примесей (ХПК) в водной среде и сетях водоснабжения и водоотведения;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1600" dirty="0"/>
              <a:t>оповещение ответственных лиц, осуществляющих надзор за водными ресурсами, а </a:t>
            </a:r>
            <a:r>
              <a:rPr lang="ru-RU" sz="1600" dirty="0" smtClean="0"/>
              <a:t>также обслуживающего </a:t>
            </a:r>
            <a:r>
              <a:rPr lang="ru-RU" sz="1600" dirty="0"/>
              <a:t>водопроводные сети персонала о наличии факта загрязнений водной </a:t>
            </a:r>
            <a:r>
              <a:rPr lang="ru-RU" sz="1600" dirty="0" smtClean="0"/>
              <a:t>среды с </a:t>
            </a:r>
            <a:r>
              <a:rPr lang="ru-RU" sz="1600" dirty="0"/>
              <a:t>концентрациями, превышающими предельно допустимое значение концентрации (</a:t>
            </a:r>
            <a:r>
              <a:rPr lang="ru-RU" sz="1600" dirty="0" smtClean="0"/>
              <a:t>ПДК) загрязняющих </a:t>
            </a:r>
            <a:r>
              <a:rPr lang="ru-RU" sz="1600" dirty="0"/>
              <a:t>веществ</a:t>
            </a:r>
            <a:r>
              <a:rPr lang="ru-RU" sz="1600" dirty="0" smtClean="0"/>
              <a:t>;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1600" dirty="0"/>
              <a:t>регистрация и архивирование событий факта наличия, состава и превышения ПДК </a:t>
            </a:r>
            <a:r>
              <a:rPr lang="ru-RU" sz="1600" dirty="0" smtClean="0"/>
              <a:t>загрязнителей в </a:t>
            </a:r>
            <a:r>
              <a:rPr lang="ru-RU" sz="1600" dirty="0"/>
              <a:t>течение всего периода наблюдения</a:t>
            </a:r>
            <a:r>
              <a:rPr lang="ru-RU" sz="1600" dirty="0" smtClean="0"/>
              <a:t>;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1600" dirty="0"/>
              <a:t>аналитическая обработка полученных данных мониторинга для определения </a:t>
            </a:r>
            <a:r>
              <a:rPr lang="ru-RU" sz="1600" dirty="0" smtClean="0"/>
              <a:t>источника загрязнений </a:t>
            </a:r>
            <a:r>
              <a:rPr lang="ru-RU" sz="1600" dirty="0"/>
              <a:t>и разработка предложений по предотвращению (сокращению) случаев </a:t>
            </a:r>
            <a:r>
              <a:rPr lang="ru-RU" sz="1600" dirty="0" smtClean="0"/>
              <a:t>сброса загрязнений </a:t>
            </a:r>
            <a:r>
              <a:rPr lang="ru-RU" sz="1600" dirty="0"/>
              <a:t>в водную среду.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53" y="1484783"/>
            <a:ext cx="850064" cy="86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53" y="2644887"/>
            <a:ext cx="864000" cy="86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17" y="3717032"/>
            <a:ext cx="864000" cy="864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88" y="4754441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06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332660"/>
            <a:ext cx="8208912" cy="1008111"/>
          </a:xfrm>
        </p:spPr>
        <p:txBody>
          <a:bodyPr/>
          <a:lstStyle/>
          <a:p>
            <a:r>
              <a:rPr lang="ru-RU" dirty="0"/>
              <a:t>СОСТАВ </a:t>
            </a:r>
            <a:r>
              <a:rPr lang="ru-RU" dirty="0" smtClean="0"/>
              <a:t>СИСТЕМЫ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985973" y="1196752"/>
            <a:ext cx="5762490" cy="273630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/>
              <a:t>Система </a:t>
            </a:r>
            <a:r>
              <a:rPr lang="ru-RU" sz="1600" dirty="0"/>
              <a:t>включает в себя </a:t>
            </a:r>
            <a:r>
              <a:rPr lang="ru-RU" sz="1600" b="1" dirty="0"/>
              <a:t>автономный сигнализатор загрязнений (АСЗ)</a:t>
            </a:r>
            <a:r>
              <a:rPr lang="ru-RU" sz="1600" dirty="0"/>
              <a:t>, представляющий собой </a:t>
            </a:r>
            <a:r>
              <a:rPr lang="ru-RU" sz="1600" dirty="0" smtClean="0"/>
              <a:t>специально разработанный </a:t>
            </a:r>
            <a:r>
              <a:rPr lang="ru-RU" sz="1600" dirty="0"/>
              <a:t>прибор мобильного исполнения как временного, так и постоянного использования (</a:t>
            </a:r>
            <a:r>
              <a:rPr lang="ru-RU" sz="1600" dirty="0" smtClean="0"/>
              <a:t>при наличии </a:t>
            </a:r>
            <a:r>
              <a:rPr lang="ru-RU" sz="1600" dirty="0"/>
              <a:t>внешнего энергоснабжения</a:t>
            </a:r>
            <a:r>
              <a:rPr lang="ru-RU" sz="1600" dirty="0" smtClean="0"/>
              <a:t>).</a:t>
            </a:r>
          </a:p>
          <a:p>
            <a:pPr marL="0" indent="0" algn="just">
              <a:buNone/>
            </a:pPr>
            <a:r>
              <a:rPr lang="ru-RU" sz="1600" dirty="0"/>
              <a:t>При автономном исполнении сигнализатор АСЗ позволяет </a:t>
            </a:r>
            <a:r>
              <a:rPr lang="ru-RU" sz="1600" dirty="0" smtClean="0"/>
              <a:t>производить оперативный </a:t>
            </a:r>
            <a:r>
              <a:rPr lang="ru-RU" sz="1600" dirty="0"/>
              <a:t>контроль водной среды</a:t>
            </a:r>
            <a:r>
              <a:rPr lang="ru-RU" sz="1600" b="1" dirty="0"/>
              <a:t> в течение 30 суток с </a:t>
            </a:r>
            <a:r>
              <a:rPr lang="ru-RU" sz="1600" b="1" dirty="0" smtClean="0"/>
              <a:t>периодичностью опроса </a:t>
            </a:r>
            <a:r>
              <a:rPr lang="ru-RU" sz="1600" b="1" dirty="0"/>
              <a:t>1 раз в 5 минут</a:t>
            </a:r>
            <a:r>
              <a:rPr lang="ru-RU" sz="1600" dirty="0"/>
              <a:t>. При необходимости автономность работы системы </a:t>
            </a:r>
            <a:r>
              <a:rPr lang="ru-RU" sz="1600" dirty="0" smtClean="0"/>
              <a:t>может быть </a:t>
            </a:r>
            <a:r>
              <a:rPr lang="ru-RU" sz="1600" dirty="0"/>
              <a:t>увеличена за счет установки блока питания большей емкости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4149080"/>
            <a:ext cx="820891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стационарном исполнении (с использованием источника внешнего энергоснабжения, в том числе на основе возобновляемой энергии) период опроса может составлять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1 раза в минуту с периодичностью обслуживания до одного раза в 6 месяцев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передачи данных в автономном исполнении используется канал сотовой связи GSM в режиме передачи данных GPRS, а для стационарного исполнения возможно использование любых доступных видов связи</a:t>
            </a: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o.chunkova\Desktop\Фото АСАКС\FullSizeRend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8" y="1033482"/>
            <a:ext cx="226825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64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Контролируемые параметры </a:t>
            </a:r>
            <a:r>
              <a:rPr lang="ru-RU" dirty="0"/>
              <a:t>водной среды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характер загрязнений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180" y="1484784"/>
            <a:ext cx="712916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мутность, ЕМ/дм3;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взвешенных веществ, мг/л;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цветность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град.;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нитраты/нитриты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мг/л;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нефтепродукты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мг/дм3;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маслянистая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пленка, мкм;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химическое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потребление кислорода, мг/дм3;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солесодержание/удельная электропроводность, См/см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1310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«Верхний» уровень системы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268413"/>
            <a:ext cx="5451892" cy="3456731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11188" y="4870497"/>
            <a:ext cx="8094452" cy="1150791"/>
          </a:xfrm>
          <a:noFill/>
        </p:spPr>
        <p:txBody>
          <a:bodyPr/>
          <a:lstStyle/>
          <a:p>
            <a:pPr marL="0" indent="0" algn="just">
              <a:buNone/>
            </a:pPr>
            <a:r>
              <a:rPr lang="ru-RU" sz="1400" dirty="0"/>
              <a:t>Уровень диспетчеризации </a:t>
            </a:r>
            <a:r>
              <a:rPr lang="ru-RU" sz="1400" dirty="0" smtClean="0"/>
              <a:t>системы АСАКС выполнен </a:t>
            </a:r>
            <a:r>
              <a:rPr lang="ru-RU" sz="1400" dirty="0"/>
              <a:t>в виде WEB-портала, на который </a:t>
            </a:r>
            <a:r>
              <a:rPr lang="ru-RU" sz="1400" dirty="0" smtClean="0"/>
              <a:t>осуществляется санкционированный </a:t>
            </a:r>
            <a:r>
              <a:rPr lang="ru-RU" sz="1400" dirty="0"/>
              <a:t>доступ диспетчерского состава, как со стационарных Автоматизированных </a:t>
            </a:r>
            <a:r>
              <a:rPr lang="ru-RU" sz="1400" dirty="0" smtClean="0"/>
              <a:t>рабочих мест</a:t>
            </a:r>
            <a:r>
              <a:rPr lang="ru-RU" sz="1400" dirty="0"/>
              <a:t>, так и с мобильных устройств: смартфонов, планшетных компьютеров. Обрабатываемые </a:t>
            </a:r>
            <a:r>
              <a:rPr lang="ru-RU" sz="1400" dirty="0" smtClean="0"/>
              <a:t>Системой данные </a:t>
            </a:r>
            <a:r>
              <a:rPr lang="ru-RU" sz="1400" dirty="0"/>
              <a:t>могут быть свободно интегрированы в системы более высокого уровня управления.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305278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97F45D-2C40-4100-9DC9-217328D9812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АКСИТЕХ участвует в проекте </a:t>
            </a:r>
            <a:br>
              <a:rPr lang="ru-RU" dirty="0" smtClean="0"/>
            </a:br>
            <a:r>
              <a:rPr lang="ru-RU" dirty="0" smtClean="0"/>
              <a:t>по оздоровлению </a:t>
            </a:r>
            <a:r>
              <a:rPr lang="ru-RU" dirty="0"/>
              <a:t>Волги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57" y="1628775"/>
            <a:ext cx="4090918" cy="34015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83" y="1628775"/>
            <a:ext cx="4112681" cy="340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726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иту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иту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15245</TotalTime>
  <Words>1815</Words>
  <Application>Microsoft Office PowerPoint</Application>
  <PresentationFormat>Экран (4:3)</PresentationFormat>
  <Paragraphs>252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Open Sans Light</vt:lpstr>
      <vt:lpstr>Times New Roman</vt:lpstr>
      <vt:lpstr>Arial</vt:lpstr>
      <vt:lpstr>Tahoma</vt:lpstr>
      <vt:lpstr>Calibri</vt:lpstr>
      <vt:lpstr>Тема Office</vt:lpstr>
      <vt:lpstr>Титульный слайд</vt:lpstr>
      <vt:lpstr>1_Титульный слайд</vt:lpstr>
      <vt:lpstr>Мобильное автономное решение для экологического контроля Автоматизированная система автономного контроля стоков (АСАКС) </vt:lpstr>
      <vt:lpstr>О компании</vt:lpstr>
      <vt:lpstr>Наиболее значимые проекты</vt:lpstr>
      <vt:lpstr>Решение для химанализа воды</vt:lpstr>
      <vt:lpstr>НАЗНАЧЕНИЕ СИСТЕМЫ</vt:lpstr>
      <vt:lpstr>СОСТАВ СИСТЕМЫ</vt:lpstr>
      <vt:lpstr>Контролируемые параметры водной среды  и характер загрязнений</vt:lpstr>
      <vt:lpstr>«Верхний» уровень системы</vt:lpstr>
      <vt:lpstr>АКСИТЕХ участвует в проекте  по оздоровлению Волги</vt:lpstr>
      <vt:lpstr>Законодательство</vt:lpstr>
      <vt:lpstr> Отчет выполненных работ за 2018 год. 10 систем контроля газо-воздушной среды и состава сточных вод на КНС АО «Мосводоканал».  </vt:lpstr>
      <vt:lpstr> </vt:lpstr>
      <vt:lpstr> </vt:lpstr>
      <vt:lpstr>Cистема контроля газо-воздушной среды и состава сточных вод в камере К-54 Люберецких очистных сооружений 3D модель</vt:lpstr>
      <vt:lpstr>Cистема трубопроводов контроля газо-воздушной среды и состава сточных вод в камере К-54 ЛОС </vt:lpstr>
      <vt:lpstr>Новые системы АСАКС под заказчика</vt:lpstr>
      <vt:lpstr>Новое техническое решение системы АСАКС </vt:lpstr>
      <vt:lpstr> </vt:lpstr>
      <vt:lpstr>Перечень контролируемых параметров Маркерные вещества по отраслям</vt:lpstr>
      <vt:lpstr> </vt:lpstr>
      <vt:lpstr>Возможности мониторинга химических соединений</vt:lpstr>
      <vt:lpstr>Основные характеристики анализатора системы АСАКС</vt:lpstr>
      <vt:lpstr>Основные штрафы за несоблюдение природоохранного законодательства по КоАП РФ (гл. 8) за 1 год  1 предприятия</vt:lpstr>
      <vt:lpstr> </vt:lpstr>
      <vt:lpstr>Сертификация</vt:lpstr>
      <vt:lpstr>Как мониторинг позволяет снизить уровень экономических и энергетических потерь ? </vt:lpstr>
      <vt:lpstr>Визит членов президиума Совета при Президенте Российской Федерации по модернизации экономики  и инновационному развитию России</vt:lpstr>
      <vt:lpstr>Визит членов президиума Совета при Президенте Российской Федерации по модернизации экономики  и инновационному развитию России</vt:lpstr>
      <vt:lpstr>Визит членов президиума Совета при Президенте Российской Федерации по модернизации экономики  и инновационному развитию России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Импортозамещение</dc:title>
  <dc:subject>Презентация Импортозамещение</dc:subject>
  <dc:creator>Брылев Игорь</dc:creator>
  <cp:keywords>Импортозамещения</cp:keywords>
  <cp:lastModifiedBy>Маслобоева Анна</cp:lastModifiedBy>
  <cp:revision>467</cp:revision>
  <cp:lastPrinted>2018-12-03T09:59:41Z</cp:lastPrinted>
  <dcterms:created xsi:type="dcterms:W3CDTF">2012-03-30T10:57:30Z</dcterms:created>
  <dcterms:modified xsi:type="dcterms:W3CDTF">2018-12-04T09:21:34Z</dcterms:modified>
</cp:coreProperties>
</file>